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7" r:id="rId6"/>
    <p:sldId id="260" r:id="rId7"/>
    <p:sldId id="265" r:id="rId8"/>
    <p:sldId id="266" r:id="rId9"/>
    <p:sldId id="261" r:id="rId10"/>
    <p:sldId id="262" r:id="rId11"/>
    <p:sldId id="263" r:id="rId12"/>
    <p:sldId id="264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AC33-FC7D-4079-81E7-A5BDEDBCC973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BB307-D3F3-4AD5-B217-B4D61D86D31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BB307-D3F3-4AD5-B217-B4D61D86D31A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BB307-D3F3-4AD5-B217-B4D61D86D31A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BB307-D3F3-4AD5-B217-B4D61D86D31A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BB307-D3F3-4AD5-B217-B4D61D86D31A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8000"/>
            <a:lum bright="-7000" contrast="2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71141-CD12-4139-9566-D812DC2AD649}" type="datetimeFigureOut">
              <a:rPr lang="en-US" smtClean="0"/>
              <a:pPr/>
              <a:t>7/16/2016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784AD-74EA-423C-8691-7A04B363ED1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47002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DIC IIT  BHU - PRESENTATION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ASHISH AGRAWAL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ASSISTANT PROFESSOR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FACULTY OF DENTAL SCIENCES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IMS BHU </a:t>
            </a:r>
            <a:endParaRPr lang="en-IN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1422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AIMS AND OBJECTIVE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7214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sz="2900" dirty="0" smtClean="0"/>
              <a:t>TO DESIGN A ELECTRONIC DEVICE OF DIMENTION 7 X 7 MM OR LESS  WHICH CAN BE PLACED INTRA ORALLY AND CAN  DELIVER A DC CURRENT OF VARIBLE MICRO AMPERE AND CAN ALSO BE ABLE TO DELIVER  VARIABLE FEQUENCY/ WAVE FORM </a:t>
            </a:r>
          </a:p>
          <a:p>
            <a:pPr marL="514350" indent="-514350">
              <a:buAutoNum type="arabicPeriod"/>
            </a:pPr>
            <a:endParaRPr lang="en-US" sz="2900" dirty="0" smtClean="0"/>
          </a:p>
          <a:p>
            <a:pPr marL="514350" lvl="2" indent="-514350">
              <a:buFont typeface="Arial" pitchFamily="34" charset="0"/>
              <a:buAutoNum type="arabicPeriod"/>
            </a:pPr>
            <a:r>
              <a:rPr lang="en-US" sz="2900" dirty="0" smtClean="0"/>
              <a:t>TO STUDY THE BIOCHEMICAL </a:t>
            </a:r>
            <a:r>
              <a:rPr lang="en-US" sz="2900" b="1" dirty="0" smtClean="0">
                <a:solidFill>
                  <a:srgbClr val="FF0000"/>
                </a:solidFill>
              </a:rPr>
              <a:t>(1) </a:t>
            </a:r>
            <a:r>
              <a:rPr lang="en-US" sz="2900" dirty="0" smtClean="0"/>
              <a:t>ALTERATION IN THE IMMEDIATE VICINITY OF THE TOOTH / IMPLANT AS COMPAIRE TO THE CONTROLL</a:t>
            </a:r>
            <a:endParaRPr lang="en-IN" sz="2900" dirty="0" smtClean="0"/>
          </a:p>
          <a:p>
            <a:pPr marL="514350" indent="-514350">
              <a:buAutoNum type="arabicPeriod"/>
            </a:pPr>
            <a:endParaRPr lang="en-US" sz="2900" dirty="0" smtClean="0"/>
          </a:p>
          <a:p>
            <a:pPr marL="514350" indent="-514350">
              <a:buAutoNum type="arabicPeriod"/>
            </a:pPr>
            <a:endParaRPr lang="en-US" sz="2900" dirty="0" smtClean="0"/>
          </a:p>
          <a:p>
            <a:pPr marL="514350" indent="-514350">
              <a:buAutoNum type="arabicPeriod"/>
            </a:pPr>
            <a:r>
              <a:rPr lang="en-US" sz="2900" dirty="0" smtClean="0"/>
              <a:t>TO STUDY THE EFFECT OF ELECTRICAL IMPLUSES  OF PHYSCIOLOGICAL  LIMIT ON BONE TRUNOVER (RESORBTION AND DEPOSITION) TO POTENTIATE THE EFFECT OF DC CURRENT ON HUMAN BONE EITHER BY STUDYING :</a:t>
            </a:r>
          </a:p>
          <a:p>
            <a:pPr marL="1314450" lvl="2" indent="-514350">
              <a:buAutoNum type="arabicPeriod"/>
            </a:pPr>
            <a:r>
              <a:rPr lang="en-US" dirty="0" smtClean="0"/>
              <a:t>THE </a:t>
            </a:r>
            <a:r>
              <a:rPr lang="en-US" sz="2600" dirty="0" smtClean="0"/>
              <a:t>RATE OF TOOTH MOVEMENT ON APPLICATION OF A DEFINITIVE FORCE </a:t>
            </a:r>
          </a:p>
          <a:p>
            <a:pPr marL="3600450" lvl="7" indent="-514350">
              <a:buNone/>
            </a:pPr>
            <a:r>
              <a:rPr lang="en-US" sz="2600" dirty="0" smtClean="0"/>
              <a:t>           OR</a:t>
            </a:r>
            <a:endParaRPr lang="en-US" sz="2600" dirty="0"/>
          </a:p>
          <a:p>
            <a:pPr marL="1314450" lvl="2" indent="-514350">
              <a:buAutoNum type="arabicPeriod"/>
            </a:pPr>
            <a:r>
              <a:rPr lang="en-US" sz="2600" dirty="0" smtClean="0"/>
              <a:t>THE AMOUNT OF BONE LOSS/DEPOSITION  IN THECRESTAL REGION OF PROSTHETIC IMPLANT  WITH 6 MONTHS OF SURGICAL PLACEMENT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6143644"/>
            <a:ext cx="850112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sz="1400" dirty="0" smtClean="0">
                <a:solidFill>
                  <a:srgbClr val="FF0000"/>
                </a:solidFill>
              </a:rPr>
              <a:t>ROBERT H. CHRISTENSON : BIOCHEMICAL MARKERS OF BONE METABOLISUM: AN OVERVIEW; CLINICAL BIOCHEMISTRY, VOL 30, NO. 8, 573-593, 1997</a:t>
            </a:r>
            <a:endParaRPr lang="en-IN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DESIGN AND INNOVATIVE APPROACH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THERE HAS BEEN VARIOUS EXPERIMENTS DONE ON ANIMALS </a:t>
            </a:r>
            <a:r>
              <a:rPr lang="en-US" sz="2400" dirty="0" smtClean="0">
                <a:solidFill>
                  <a:srgbClr val="FF0000"/>
                </a:solidFill>
              </a:rPr>
              <a:t>(2, 3) </a:t>
            </a:r>
            <a:r>
              <a:rPr lang="en-US" sz="2400" dirty="0" smtClean="0"/>
              <a:t>ON BONE TURN OVER BUT THERE HAS </a:t>
            </a:r>
            <a:r>
              <a:rPr lang="en-US" sz="2400" u="sng" dirty="0" smtClean="0"/>
              <a:t>NO SCIENTIFIC STUDY DONE AND REPORTED IN LITRATURE TILL DATE IN HUMAN BEEINGS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THERE HAS BEEN </a:t>
            </a:r>
            <a:r>
              <a:rPr lang="en-US" sz="2400" u="sng" dirty="0" smtClean="0"/>
              <a:t>NO ELECTRICAL DEVICE MADE WHICH CAN ALTER THE BONE TUROVER </a:t>
            </a:r>
            <a:r>
              <a:rPr lang="en-US" sz="2400" dirty="0" smtClean="0"/>
              <a:t>IN HUMAN BEEING AS DOCUMENTED TILL DATE.</a:t>
            </a:r>
          </a:p>
          <a:p>
            <a:endParaRPr lang="en-US" sz="2800" dirty="0" smtClean="0"/>
          </a:p>
          <a:p>
            <a:endParaRPr lang="en-IN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5572140"/>
            <a:ext cx="8501122" cy="11695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en-US" sz="1400" dirty="0" smtClean="0">
                <a:solidFill>
                  <a:srgbClr val="FF0000"/>
                </a:solidFill>
              </a:rPr>
              <a:t>2. 	ZEEV DAVIDOVITCH ET AL. ELECTRIC CURRENT , BONE REMODELLING &amp; ORTHODONTIC TOOTH MOVEMENT ; AJODO VOLUME 1980 JAN (33-47)</a:t>
            </a:r>
          </a:p>
          <a:p>
            <a:pPr marL="342900" indent="-342900"/>
            <a:r>
              <a:rPr lang="en-US" sz="1400" dirty="0" smtClean="0">
                <a:solidFill>
                  <a:srgbClr val="FF0000"/>
                </a:solidFill>
              </a:rPr>
              <a:t>3. 	 SILVIA RODRIGUES DE ALBUQUERQUE ET AL. EXPERIMENTAL MODEL OF TOOTH ,MOVEMENT IN MICE : A STANDARDLIZED  PROTOCOL FOR STUDYING BONE REMODELLING ; JOURNAL OF BIOMECHANICS 45 (201202729-2735</a:t>
            </a:r>
            <a:endParaRPr lang="en-IN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METHODOLOGY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u="sng" dirty="0" smtClean="0"/>
              <a:t>CRITERIA OF SELECTION  OF </a:t>
            </a:r>
            <a:r>
              <a:rPr lang="en-US" u="sng" dirty="0" smtClean="0"/>
              <a:t>PATIENTS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THE PATIENT SHOULD BE IN NEED OF ORTHODONTIC TREATMENT</a:t>
            </a:r>
          </a:p>
          <a:p>
            <a:pPr marL="514350" indent="-514350">
              <a:buAutoNum type="arabicPeriod"/>
            </a:pPr>
            <a:r>
              <a:rPr lang="en-US" dirty="0" smtClean="0"/>
              <a:t>NO PRECIOUS HISTORY OF ORTHODONTIC TREATMENT</a:t>
            </a:r>
          </a:p>
          <a:p>
            <a:pPr marL="514350" indent="-514350">
              <a:buAutoNum type="arabicPeriod"/>
            </a:pPr>
            <a:r>
              <a:rPr lang="en-US" dirty="0" smtClean="0"/>
              <a:t>PATIENT SELECTED SDHOULD BE ADULT IN WHOM GROWTH HAS COMPLETE - AGE RANGE OF 18 – 26 YEARS</a:t>
            </a:r>
          </a:p>
          <a:p>
            <a:pPr marL="514350" indent="-514350">
              <a:buAutoNum type="arabicPeriod"/>
            </a:pPr>
            <a:r>
              <a:rPr lang="en-US" dirty="0" smtClean="0"/>
              <a:t>NO MISSING TEETH OR IMPACTED  IN THE ARCHES 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r>
              <a:rPr lang="en-IN" dirty="0" smtClean="0"/>
              <a:t>	</a:t>
            </a:r>
            <a:r>
              <a:rPr lang="en-IN" dirty="0" smtClean="0">
                <a:solidFill>
                  <a:srgbClr val="FF0000"/>
                </a:solidFill>
              </a:rPr>
              <a:t>No of subjects to be taken will depend the available budget and on statistical  basis.</a:t>
            </a:r>
            <a:endParaRPr lang="en-IN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>
              <a:buNone/>
            </a:pPr>
            <a:r>
              <a:rPr lang="en-IN" u="sng" dirty="0" smtClean="0"/>
              <a:t>Experiment and control:</a:t>
            </a:r>
          </a:p>
          <a:p>
            <a:pPr>
              <a:buNone/>
            </a:pPr>
            <a:endParaRPr lang="en-IN" u="sng" dirty="0" smtClean="0"/>
          </a:p>
          <a:p>
            <a:pPr>
              <a:buNone/>
            </a:pPr>
            <a:r>
              <a:rPr lang="en-IN" dirty="0" smtClean="0"/>
              <a:t>	Intra orally – one side of the same patient will act as control and the other side of the same arch will be experimental side 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	Ct scan images will have to be taken to justify  the bone density of the region in order to standardise the procedure.</a:t>
            </a:r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METHODOLOGY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Material :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Dontri</a:t>
            </a:r>
            <a:r>
              <a:rPr lang="en-US" dirty="0" err="1" smtClean="0"/>
              <a:t>x</a:t>
            </a:r>
            <a:r>
              <a:rPr lang="en-US" dirty="0" smtClean="0"/>
              <a:t> gauge</a:t>
            </a:r>
          </a:p>
          <a:p>
            <a:pPr marL="514350" indent="-514350">
              <a:buAutoNum type="arabicPeriod"/>
            </a:pPr>
            <a:r>
              <a:rPr lang="en-US" dirty="0" smtClean="0"/>
              <a:t>Digital </a:t>
            </a:r>
            <a:r>
              <a:rPr lang="en-US" dirty="0" err="1" smtClean="0"/>
              <a:t>virnear</a:t>
            </a:r>
            <a:r>
              <a:rPr lang="en-US" dirty="0" smtClean="0"/>
              <a:t> caliper</a:t>
            </a:r>
          </a:p>
          <a:p>
            <a:pPr marL="514350" indent="-514350">
              <a:buAutoNum type="arabicPeriod"/>
            </a:pPr>
            <a:r>
              <a:rPr lang="en-US" dirty="0" smtClean="0"/>
              <a:t>Lateral </a:t>
            </a:r>
            <a:r>
              <a:rPr lang="en-US" dirty="0" err="1" smtClean="0"/>
              <a:t>cephalogram</a:t>
            </a:r>
            <a:r>
              <a:rPr lang="en-US" dirty="0" smtClean="0"/>
              <a:t> </a:t>
            </a:r>
          </a:p>
          <a:p>
            <a:pPr marL="514350" indent="-514350">
              <a:buAutoNum type="arabicPeriod"/>
            </a:pPr>
            <a:r>
              <a:rPr lang="en-US" dirty="0" smtClean="0"/>
              <a:t>Ct scan images</a:t>
            </a:r>
          </a:p>
          <a:p>
            <a:pPr marL="514350" indent="-514350">
              <a:buAutoNum type="arabicPeriod"/>
            </a:pPr>
            <a:r>
              <a:rPr lang="en-US" dirty="0" smtClean="0"/>
              <a:t>Electronic chip </a:t>
            </a:r>
          </a:p>
          <a:p>
            <a:pPr marL="514350" indent="-514350">
              <a:buAutoNum type="arabicPeriod"/>
            </a:pPr>
            <a:r>
              <a:rPr lang="en-US" dirty="0" smtClean="0"/>
              <a:t>Orthodontic materials for treatment procedure such as – </a:t>
            </a:r>
            <a:r>
              <a:rPr lang="en-US" dirty="0" err="1" smtClean="0"/>
              <a:t>N</a:t>
            </a:r>
            <a:r>
              <a:rPr lang="en-US" dirty="0" err="1" smtClean="0"/>
              <a:t>iti</a:t>
            </a:r>
            <a:r>
              <a:rPr lang="en-US" dirty="0" smtClean="0"/>
              <a:t> coil springs, coated wires , coated ligature wires, ceramic brackets with </a:t>
            </a:r>
            <a:r>
              <a:rPr lang="en-US" dirty="0" err="1" smtClean="0"/>
              <a:t>buccal</a:t>
            </a:r>
            <a:r>
              <a:rPr lang="en-US" dirty="0" smtClean="0"/>
              <a:t> tubes</a:t>
            </a:r>
            <a:endParaRPr lang="en-US" dirty="0" smtClean="0"/>
          </a:p>
          <a:p>
            <a:pPr lvl="1"/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3978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METHODOLOGY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IN" b="1" dirty="0" smtClean="0"/>
              <a:t>METHOD:</a:t>
            </a:r>
          </a:p>
          <a:p>
            <a:pPr>
              <a:buNone/>
            </a:pPr>
            <a:r>
              <a:rPr lang="en-IN" u="sng" dirty="0" smtClean="0"/>
              <a:t>Phase </a:t>
            </a:r>
            <a:r>
              <a:rPr lang="en-IN" dirty="0" smtClean="0"/>
              <a:t>I:   (6- 8 months)</a:t>
            </a:r>
          </a:p>
          <a:p>
            <a:pPr marL="514350" indent="-514350">
              <a:buAutoNum type="alphaLcPeriod"/>
            </a:pPr>
            <a:r>
              <a:rPr lang="en-IN" dirty="0" smtClean="0"/>
              <a:t>Manufacturing of electrical device of 7 x 7 mm which has the capability to deliver current in the rang of 10 – 2- micro ampere </a:t>
            </a:r>
          </a:p>
          <a:p>
            <a:pPr marL="514350" indent="-514350">
              <a:buAutoNum type="alphaLcPeriod"/>
            </a:pPr>
            <a:r>
              <a:rPr lang="en-IN" dirty="0" smtClean="0"/>
              <a:t>The device should also deliver a square wave form of varying time interval</a:t>
            </a:r>
          </a:p>
          <a:p>
            <a:pPr marL="514350" indent="-514350">
              <a:buAutoNum type="alphaLcPeriod"/>
            </a:pPr>
            <a:r>
              <a:rPr lang="en-IN" dirty="0" smtClean="0"/>
              <a:t>Covering the electronic chip with bio acrylic material to make it saliva protected</a:t>
            </a:r>
          </a:p>
          <a:p>
            <a:pPr marL="514350" indent="-514350">
              <a:buAutoNum type="alphaLcPeriod"/>
            </a:pPr>
            <a:r>
              <a:rPr lang="en-IN" dirty="0" smtClean="0"/>
              <a:t>Acquiring dental unit so that the patient can be put on braces - alignment and levelling is done by the time the chip is prepared – approx 4months months to finish alignment and levelling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METHODOLOGY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543956" cy="4768865"/>
          </a:xfrm>
        </p:spPr>
        <p:txBody>
          <a:bodyPr/>
          <a:lstStyle/>
          <a:p>
            <a:pPr>
              <a:buNone/>
            </a:pPr>
            <a:r>
              <a:rPr lang="en-IN" u="sng" dirty="0" smtClean="0"/>
              <a:t>Phase II</a:t>
            </a:r>
            <a:r>
              <a:rPr lang="en-IN" dirty="0" smtClean="0"/>
              <a:t>: (6 – 8 months)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	a. </a:t>
            </a:r>
            <a:r>
              <a:rPr lang="en-IN" sz="2400" dirty="0" smtClean="0"/>
              <a:t>After initial alignment and levelling has been done canine retraction be initiated with a standard delivering NITI coil springs.</a:t>
            </a:r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r>
              <a:rPr lang="en-IN" sz="2400" dirty="0" smtClean="0"/>
              <a:t>	</a:t>
            </a:r>
            <a:r>
              <a:rPr lang="en-IN" sz="2400" dirty="0" smtClean="0"/>
              <a:t>b. Reading be noted with the help of </a:t>
            </a:r>
            <a:r>
              <a:rPr lang="en-IN" sz="2400" dirty="0" err="1" smtClean="0"/>
              <a:t>vernear</a:t>
            </a:r>
            <a:r>
              <a:rPr lang="en-IN" sz="2400" dirty="0" smtClean="0"/>
              <a:t> calliper </a:t>
            </a:r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r>
              <a:rPr lang="en-IN" sz="2400" dirty="0" smtClean="0"/>
              <a:t>	</a:t>
            </a:r>
            <a:r>
              <a:rPr lang="en-IN" sz="2400" dirty="0" smtClean="0"/>
              <a:t>c. Biochemical analysis to be done simultaneously.</a:t>
            </a:r>
            <a:endParaRPr lang="en-IN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METHODOLOGY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928794" y="6000768"/>
            <a:ext cx="53578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  TOTAL TIME PERIOD REQUIRED = 1.6 YEARS APPROX</a:t>
            </a:r>
            <a:endParaRPr lang="en-IN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2547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BUDJECT JUSTIFICATION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142986"/>
          <a:ext cx="7972450" cy="5352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490"/>
                <a:gridCol w="1594490"/>
                <a:gridCol w="1594490"/>
                <a:gridCol w="2974668"/>
                <a:gridCol w="214312"/>
              </a:tblGrid>
              <a:tr h="9242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Times New Roman"/>
                        </a:rPr>
                        <a:t>SERIAL NUMBER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Times New Roman"/>
                        </a:rPr>
                        <a:t>MATERIAL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APPROXIMATE COST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Times New Roman"/>
                        </a:rPr>
                        <a:t>REASON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/>
                </a:tc>
              </a:tr>
              <a:tr h="1589320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FABRICATION OF MICRO ELECTRONIC 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DEVICE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  <a:endParaRPr lang="en-IN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3,00,000/-</a:t>
                      </a:r>
                      <a:endParaRPr lang="en-IN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VARIOUS MICRO ELECTRONIC 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COMPONENTS </a:t>
                      </a: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AND </a:t>
                      </a:r>
                      <a:r>
                        <a:rPr lang="en-IN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CHIP. The chip cant be made in the electronic department IIT BHU – OUT SOURCING</a:t>
                      </a:r>
                      <a:r>
                        <a:rPr lang="en-IN" sz="18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IN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24273"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DENTAL UNIT</a:t>
                      </a:r>
                      <a:endParaRPr lang="en-IN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1,40,000/-</a:t>
                      </a:r>
                      <a:endParaRPr lang="en-IN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THE DEPARTMENT DOESN’T HAVE SUFFICIENT dental UNIT TO WORK ON , AS THERE 9 POSTGRADUATE AND 8 WORKING UNITS WHICH IS SCARCE EVEN FOR POSTGRADUATES. DENTAL UNITS ARE NESSARY FOR ANY CLINICAL TRAIL </a:t>
                      </a:r>
                      <a:endParaRPr lang="en-IN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85729"/>
          <a:ext cx="8229600" cy="644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64155"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ELISA KIT  (R) –(1)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25,000/-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BIOCHEMICAL MARKER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4155"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ELISA KIT (O) – (1)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25,000/-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BIOCHEMICAL MARKER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3271">
                <a:tc>
                  <a:txBody>
                    <a:bodyPr/>
                    <a:lstStyle/>
                    <a:p>
                      <a:r>
                        <a:rPr lang="en-US" dirty="0" smtClean="0"/>
                        <a:t>5.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MICRO PIPPETS (8)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32,000/-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COLLECTION OF MICRO LETER OF FLUID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8853">
                <a:tc>
                  <a:txBody>
                    <a:bodyPr/>
                    <a:lstStyle/>
                    <a:p>
                      <a:r>
                        <a:rPr lang="en-US" dirty="0" smtClean="0"/>
                        <a:t>6.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COATED WIRES SS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5000/-</a:t>
                      </a:r>
                      <a:endParaRPr lang="en-IN" sz="16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INSULATED ORTHODONTIC WIRES TO USED ALONG WITH THE ELECTRONIC DEVICE DURING TREAMTMENT - NOT AVAILABLE IN DEPARTMENT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8853">
                <a:tc>
                  <a:txBody>
                    <a:bodyPr/>
                    <a:lstStyle/>
                    <a:p>
                      <a:r>
                        <a:rPr lang="en-US" dirty="0" smtClean="0"/>
                        <a:t>7.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COATED LIGATURE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3000/-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INSULATED ORTHODONTIC LIGATURE WIRES TO BE USED FOR TIEING COATED WIRES WITH BRACKETS - NOT AVAILABLE IN DEPARTMENT</a:t>
                      </a:r>
                      <a:endParaRPr lang="en-IN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85728"/>
          <a:ext cx="8229600" cy="4732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643074">
                <a:tc>
                  <a:txBody>
                    <a:bodyPr/>
                    <a:lstStyle/>
                    <a:p>
                      <a:r>
                        <a:rPr lang="en-US" dirty="0" smtClean="0"/>
                        <a:t>8.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DONTRIX GAUGE</a:t>
                      </a:r>
                      <a:endParaRPr lang="en-IN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4000/-</a:t>
                      </a:r>
                      <a:endParaRPr lang="en-IN" sz="14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MEASUREMENT DEVICE TO ASSESS THE FORCE APPLIED FOR DESIRED TOOTH MOVEMENT – NOT AVAILABLE IN DEPARTMENT</a:t>
                      </a:r>
                      <a:endParaRPr lang="en-IN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3902">
                <a:tc>
                  <a:txBody>
                    <a:bodyPr/>
                    <a:lstStyle/>
                    <a:p>
                      <a:r>
                        <a:rPr lang="en-US" dirty="0" smtClean="0"/>
                        <a:t>9.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ORTHODONTIC     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PLIERS</a:t>
                      </a:r>
                      <a:endParaRPr lang="en-IN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40,000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/-</a:t>
                      </a:r>
                      <a:endParaRPr lang="en-IN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BASIC 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INSTRUMENT NEEDED TO TREAT PATIENTS WITH ELECTRONIC DEVICE ATTACHED INTRA ORALLY – NOT AVAILABLE IN DEPARTMENT </a:t>
                      </a:r>
                      <a:endParaRPr lang="en-IN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3902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TRAVELLING AND MISCELLANEOUS</a:t>
                      </a:r>
                      <a:endParaRPr lang="en-IN" sz="14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30,000/-</a:t>
                      </a:r>
                      <a:endParaRPr lang="en-IN" sz="14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7 X7 MM INTRA ORAL (MICRO ELECTRONIC DEVICE) CANT BE MADE IN IIT BHU – OUT SOURCING</a:t>
                      </a:r>
                      <a:endParaRPr lang="en-IN" sz="14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00562" y="5286388"/>
            <a:ext cx="22860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1" dirty="0" smtClean="0"/>
              <a:t>Total cost = 6,04,000/- 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DCIM\Camera\IMG_20160708_1527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" contrast="36000"/>
          </a:blip>
          <a:srcRect l="5715" t="4106" r="12166" b="8072"/>
          <a:stretch>
            <a:fillRect/>
          </a:stretch>
        </p:blipFill>
        <p:spPr bwMode="auto">
          <a:xfrm>
            <a:off x="214282" y="-24"/>
            <a:ext cx="4786346" cy="6824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00760" y="2357430"/>
            <a:ext cx="285752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dirty="0" smtClean="0"/>
              <a:t>Endorsement letter from dean and head dental sciences stating the proposal made is authentic and deficiencies mentioned are genuine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N" dirty="0" smtClean="0"/>
              <a:t>FUTURE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85000" lnSpcReduction="10000"/>
          </a:bodyPr>
          <a:lstStyle/>
          <a:p>
            <a:r>
              <a:rPr lang="en-IN" dirty="0" smtClean="0"/>
              <a:t>Detailed study of bone remodelling and biochemical changes through application of electrical  stimulation can bring about bone remodelling ,bone healing , bone growth as desired even at location away from oral cavity </a:t>
            </a:r>
          </a:p>
          <a:p>
            <a:endParaRPr lang="en-IN" dirty="0" smtClean="0"/>
          </a:p>
          <a:p>
            <a:r>
              <a:rPr lang="en-IN" dirty="0" smtClean="0"/>
              <a:t>Might be helpful in early repair of fracture of bone </a:t>
            </a:r>
          </a:p>
          <a:p>
            <a:endParaRPr lang="en-IN" dirty="0" smtClean="0"/>
          </a:p>
          <a:p>
            <a:r>
              <a:rPr lang="en-IN" dirty="0" smtClean="0"/>
              <a:t>Reduction of time period of not only orthodontic patients sue to faster turn over of bone but will also be boon for orthopaedics for  various bone remodelling procedures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781</Words>
  <Application>Microsoft Office PowerPoint</Application>
  <PresentationFormat>On-screen Show (4:3)</PresentationFormat>
  <Paragraphs>119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DIC IIT  BHU - PRESENTATION</vt:lpstr>
      <vt:lpstr>AIMS AND OBJECTIVE</vt:lpstr>
      <vt:lpstr>DESIGN AND INNOVATIVE APPROACH</vt:lpstr>
      <vt:lpstr>METHODOLOGY</vt:lpstr>
      <vt:lpstr>METHODOLOGY</vt:lpstr>
      <vt:lpstr>METHODOLOGY</vt:lpstr>
      <vt:lpstr>METHODOLOGY</vt:lpstr>
      <vt:lpstr>METHODOLOGY</vt:lpstr>
      <vt:lpstr>BUDJECT JUSTIFICATION</vt:lpstr>
      <vt:lpstr>Slide 10</vt:lpstr>
      <vt:lpstr>Slide 11</vt:lpstr>
      <vt:lpstr>Slide 12</vt:lpstr>
      <vt:lpstr>FUTURE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 IIT  BHU - PRESENTATION</dc:title>
  <dc:creator>SAMSUNG</dc:creator>
  <cp:lastModifiedBy>Dr. Ashish Agrawal</cp:lastModifiedBy>
  <cp:revision>18</cp:revision>
  <dcterms:created xsi:type="dcterms:W3CDTF">2016-07-16T04:32:10Z</dcterms:created>
  <dcterms:modified xsi:type="dcterms:W3CDTF">2016-07-16T07:10:39Z</dcterms:modified>
</cp:coreProperties>
</file>