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607" r:id="rId2"/>
    <p:sldId id="608" r:id="rId3"/>
    <p:sldId id="613" r:id="rId4"/>
    <p:sldId id="620" r:id="rId5"/>
    <p:sldId id="621" r:id="rId6"/>
    <p:sldId id="622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60D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7" autoAdjust="0"/>
    <p:restoredTop sz="99283" autoAdjust="0"/>
  </p:normalViewPr>
  <p:slideViewPr>
    <p:cSldViewPr>
      <p:cViewPr varScale="1">
        <p:scale>
          <a:sx n="72" d="100"/>
          <a:sy n="72" d="100"/>
        </p:scale>
        <p:origin x="15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F83EF8-FF59-47C6-BE2A-102D6CC49A84}" type="datetimeFigureOut">
              <a:rPr lang="en-US"/>
              <a:pPr>
                <a:defRPr/>
              </a:pPr>
              <a:t>7/18/2016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CE16C8-E631-4A6F-8377-FAFFA885F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C0E71-1F33-41A8-894E-88B5BB6F8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9BD73-96E4-426A-A219-2456DBFB4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D37DE-C8FA-4B9B-9DE0-C8A56A2E3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74C2B-7506-4088-8180-1D433D23C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B217E-6132-4401-AD68-48894D26B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21DC5-2565-4B89-A469-F7040573E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31B86-C9C4-4891-86D1-7D1B5780B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2F4D2-D81A-484E-8AC4-D3537C7A6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C0E78-9A67-4FE5-9E29-4A20744E1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F3ED6-182B-442E-A2DF-0D1CEE323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0B9AA-B11B-43C6-AD48-AE685251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08CFF-4B32-4A58-B7A0-233F915AF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2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fontAlgn="auto" hangingPunct="0">
              <a:spcBef>
                <a:spcPts val="0"/>
              </a:spcBef>
              <a:spcAft>
                <a:spcPts val="0"/>
              </a:spcAft>
              <a:defRPr sz="1400" b="0" u="none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fontAlgn="auto" hangingPunct="0">
              <a:spcBef>
                <a:spcPts val="0"/>
              </a:spcBef>
              <a:spcAft>
                <a:spcPts val="0"/>
              </a:spcAft>
              <a:defRPr sz="1400" b="0" u="none" baseline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400" b="0" u="none" baseline="0">
                <a:latin typeface="+mn-lt"/>
                <a:cs typeface="+mn-cs"/>
              </a:defRPr>
            </a:lvl1pPr>
          </a:lstStyle>
          <a:p>
            <a:pPr>
              <a:defRPr/>
            </a:pPr>
            <a:fld id="{001ACFD1-BD58-42AE-8CA6-68347DDDB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3496" y="404036"/>
            <a:ext cx="897661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Designing a cell based prototype for the high throughput screening of cancer drugs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00200" y="4980010"/>
            <a:ext cx="5853752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Subash</a:t>
            </a:r>
            <a:r>
              <a:rPr lang="en-US" sz="2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Chandra Gupta, Ph.D.</a:t>
            </a:r>
          </a:p>
          <a:p>
            <a:pPr algn="ctr">
              <a:spcAft>
                <a:spcPts val="600"/>
              </a:spcAft>
            </a:pPr>
            <a:r>
              <a:rPr lang="en-US" sz="20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Assistant Professor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Department of Biochemistry, Institute of Science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Banaras Hindu University, Varanasi, India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52132" y="3065334"/>
            <a:ext cx="6629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Research proposal for </a:t>
            </a:r>
            <a:r>
              <a:rPr lang="en-US" sz="20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Design and Innovation center</a:t>
            </a:r>
          </a:p>
        </p:txBody>
      </p:sp>
    </p:spTree>
    <p:extLst>
      <p:ext uri="{BB962C8B-B14F-4D97-AF65-F5344CB8AC3E}">
        <p14:creationId xmlns:p14="http://schemas.microsoft.com/office/powerpoint/2010/main" val="338113204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19400" y="228313"/>
            <a:ext cx="3429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What and Why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" y="1765280"/>
            <a:ext cx="88773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one of every 5,000 to 10,000 prospective anti-cancer agents receives FDA approval.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5% of oncology drugs entering phase I clinical trials are ultimately approved by FDA.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Most of the currently available cancer drugs are highly expensive, provide minimal increase in the overall survival and are associated with numerous side effects.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alternative method for the cancer drug development is required. 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331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0">
              <a:srgbClr val="0002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48" y="990600"/>
            <a:ext cx="8553552" cy="282101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14400" y="4086487"/>
            <a:ext cx="7043293" cy="462321"/>
            <a:chOff x="1116735" y="4086487"/>
            <a:chExt cx="7043293" cy="462321"/>
          </a:xfrm>
        </p:grpSpPr>
        <p:sp>
          <p:nvSpPr>
            <p:cNvPr id="9" name="Rectangle 23"/>
            <p:cNvSpPr>
              <a:spLocks noChangeArrowheads="1"/>
            </p:cNvSpPr>
            <p:nvPr/>
          </p:nvSpPr>
          <p:spPr bwMode="auto">
            <a:xfrm>
              <a:off x="1116735" y="4087143"/>
              <a:ext cx="1485246" cy="4616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</a:rPr>
                <a:t>Cells expressing NF-</a:t>
              </a:r>
              <a:r>
                <a:rPr lang="el-GR" sz="1200" b="1" dirty="0">
                  <a:solidFill>
                    <a:srgbClr val="FFFF00"/>
                  </a:solidFill>
                  <a:latin typeface="Times New Roman"/>
                  <a:cs typeface="Times New Roman"/>
                </a:rPr>
                <a:t>κ</a:t>
              </a:r>
              <a:r>
                <a:rPr lang="en-US" sz="1200" b="1" dirty="0">
                  <a:solidFill>
                    <a:srgbClr val="FFFF00"/>
                  </a:solidFill>
                </a:rPr>
                <a:t>B reporter</a:t>
              </a: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3287781" y="4086487"/>
              <a:ext cx="780396" cy="4616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</a:rPr>
                <a:t>TNF-</a:t>
              </a:r>
              <a:r>
                <a:rPr lang="en-US" sz="1200" b="1" dirty="0">
                  <a:solidFill>
                    <a:srgbClr val="FFFF00"/>
                  </a:solidFill>
                  <a:sym typeface="Symbol"/>
                </a:rPr>
                <a:t> (12 hrs)</a:t>
              </a:r>
              <a:endParaRPr lang="en-US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4714875" y="4086487"/>
              <a:ext cx="1493769" cy="4616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</a:rPr>
                <a:t>Prospective anti-cancer agents</a:t>
              </a:r>
            </a:p>
          </p:txBody>
        </p:sp>
        <p:sp>
          <p:nvSpPr>
            <p:cNvPr id="12" name="Rectangle 23"/>
            <p:cNvSpPr>
              <a:spLocks noChangeArrowheads="1"/>
            </p:cNvSpPr>
            <p:nvPr/>
          </p:nvSpPr>
          <p:spPr bwMode="auto">
            <a:xfrm>
              <a:off x="6902728" y="4086487"/>
              <a:ext cx="1257300" cy="4616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</a:rPr>
                <a:t>NF-</a:t>
              </a:r>
              <a:r>
                <a:rPr lang="el-GR" sz="1200" b="1" dirty="0">
                  <a:solidFill>
                    <a:srgbClr val="FFFF00"/>
                  </a:solidFill>
                  <a:latin typeface="Times New Roman"/>
                  <a:cs typeface="Times New Roman"/>
                </a:rPr>
                <a:t>κ</a:t>
              </a:r>
              <a:r>
                <a:rPr lang="en-US" sz="1200" b="1" dirty="0">
                  <a:solidFill>
                    <a:srgbClr val="FFFF00"/>
                  </a:solidFill>
                </a:rPr>
                <a:t>B reporter activity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V="1">
              <a:off x="2706756" y="4305562"/>
              <a:ext cx="457200" cy="1241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V="1">
              <a:off x="4185036" y="4305562"/>
              <a:ext cx="457200" cy="1241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6340753" y="4296037"/>
              <a:ext cx="457200" cy="1241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902224" y="125896"/>
            <a:ext cx="320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Methodology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4953000"/>
            <a:ext cx="899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5 copies of NF-</a:t>
            </a:r>
            <a:r>
              <a:rPr lang="en-US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κB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response elements (5 x NF-</a:t>
            </a:r>
            <a:r>
              <a:rPr lang="en-US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κB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-RE) in front of minimal promoter (TATA) and luciferase gene will be introduced into an expression vector.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construct will be introduced into the cells that will serve as a prototype.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prototype will be used for the screening of prospective anti-cancer agents.</a:t>
            </a:r>
          </a:p>
        </p:txBody>
      </p:sp>
    </p:spTree>
    <p:extLst>
      <p:ext uri="{BB962C8B-B14F-4D97-AF65-F5344CB8AC3E}">
        <p14:creationId xmlns:p14="http://schemas.microsoft.com/office/powerpoint/2010/main" val="81809085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905000" y="191869"/>
            <a:ext cx="556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Budget with justification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870332"/>
              </p:ext>
            </p:extLst>
          </p:nvPr>
        </p:nvGraphicFramePr>
        <p:xfrm>
          <a:off x="112646" y="1153336"/>
          <a:ext cx="8915397" cy="4576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532">
                  <a:extLst>
                    <a:ext uri="{9D8B030D-6E8A-4147-A177-3AD203B41FA5}">
                      <a16:colId xmlns:a16="http://schemas.microsoft.com/office/drawing/2014/main" val="3772732756"/>
                    </a:ext>
                  </a:extLst>
                </a:gridCol>
                <a:gridCol w="1533890">
                  <a:extLst>
                    <a:ext uri="{9D8B030D-6E8A-4147-A177-3AD203B41FA5}">
                      <a16:colId xmlns:a16="http://schemas.microsoft.com/office/drawing/2014/main" val="2824179138"/>
                    </a:ext>
                  </a:extLst>
                </a:gridCol>
                <a:gridCol w="1229802">
                  <a:extLst>
                    <a:ext uri="{9D8B030D-6E8A-4147-A177-3AD203B41FA5}">
                      <a16:colId xmlns:a16="http://schemas.microsoft.com/office/drawing/2014/main" val="812178507"/>
                    </a:ext>
                  </a:extLst>
                </a:gridCol>
                <a:gridCol w="5651173">
                  <a:extLst>
                    <a:ext uri="{9D8B030D-6E8A-4147-A177-3AD203B41FA5}">
                      <a16:colId xmlns:a16="http://schemas.microsoft.com/office/drawing/2014/main" val="7592326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Sl. No.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Estimated cost (INR)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Justification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6339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Laminar flow hood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project involves extensive use of cell lines harbouring NF-kB construct. The laminar flow hood will be required to culture the cell lines in extremely aseptic conditions.  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986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bath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project involves extensive use of cell culture. Water bath will be required for the routine preparation of media.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942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 nitrogen container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will be required for the storage of precious cell lines.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2241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IN" sz="1600" baseline="-250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cylinder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will be required for maintaining cell line culture.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097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Consumables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project involves extensive use of RNA, DNA and protein work. The consumables are required to successfully complete the project.   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327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Contingency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50,000.00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amount will be utilized for the purchase of stationary and to meet the expenses of instrumental services. The amount will also be utilized for local purchases of materials.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222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Grand total</a:t>
                      </a:r>
                      <a:endParaRPr lang="en-US" sz="160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5,00,000.00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837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7144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52800" y="228313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Duration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" y="1765280"/>
            <a:ext cx="8877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 year from the date of receiving the fund.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3228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28313"/>
            <a:ext cx="2743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Deliverable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2096440"/>
            <a:ext cx="876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of novel drugs of natural origin is expected that will help for the prevention and treatment of cancer.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400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prototype will help to expedite the process of drug development process.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400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prototype will greatly help in reducing the cost associated with the cancer drug development process.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1335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sng" strike="noStrike" cap="none" normalizeH="0" baseline="3000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sng" strike="noStrike" cap="none" normalizeH="0" baseline="3000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423</Words>
  <Application>Microsoft Office PowerPoint</Application>
  <PresentationFormat>On-screen Show (4:3)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ＭＳ Ｐゴシック</vt:lpstr>
      <vt:lpstr>Symbol</vt:lpstr>
      <vt:lpstr>Times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Sabash Gupta</dc:creator>
  <cp:lastModifiedBy>Subash Gupta</cp:lastModifiedBy>
  <cp:revision>132</cp:revision>
  <dcterms:created xsi:type="dcterms:W3CDTF">2006-08-16T00:00:00Z</dcterms:created>
  <dcterms:modified xsi:type="dcterms:W3CDTF">2016-07-18T15:54:31Z</dcterms:modified>
</cp:coreProperties>
</file>