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3" r:id="rId6"/>
    <p:sldId id="262" r:id="rId7"/>
    <p:sldId id="260" r:id="rId8"/>
    <p:sldId id="261"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0" d="100"/>
          <a:sy n="60" d="100"/>
        </p:scale>
        <p:origin x="-691" y="-8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E568DCDE-4F7A-4365-8160-082FEDEB19D0}" type="datetimeFigureOut">
              <a:rPr lang="en-US" smtClean="0"/>
              <a:pPr/>
              <a:t>7/20/2016</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D6C7210A-FDBB-4F25-AA9D-C36E5282B3E1}"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568DCDE-4F7A-4365-8160-082FEDEB19D0}" type="datetimeFigureOut">
              <a:rPr lang="en-US" smtClean="0"/>
              <a:pPr/>
              <a:t>7/20/2016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6C7210A-FDBB-4F25-AA9D-C36E5282B3E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568DCDE-4F7A-4365-8160-082FEDEB19D0}" type="datetimeFigureOut">
              <a:rPr lang="en-US" smtClean="0"/>
              <a:pPr/>
              <a:t>7/20/2016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6C7210A-FDBB-4F25-AA9D-C36E5282B3E1}"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568DCDE-4F7A-4365-8160-082FEDEB19D0}" type="datetimeFigureOut">
              <a:rPr lang="en-US" smtClean="0"/>
              <a:pPr/>
              <a:t>7/20/2016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6C7210A-FDBB-4F25-AA9D-C36E5282B3E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568DCDE-4F7A-4365-8160-082FEDEB19D0}" type="datetimeFigureOut">
              <a:rPr lang="en-US" smtClean="0"/>
              <a:pPr/>
              <a:t>7/20/2016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D6C7210A-FDBB-4F25-AA9D-C36E5282B3E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E568DCDE-4F7A-4365-8160-082FEDEB19D0}" type="datetimeFigureOut">
              <a:rPr lang="en-US" smtClean="0"/>
              <a:pPr/>
              <a:t>7/20/2016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D6C7210A-FDBB-4F25-AA9D-C36E5282B3E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E568DCDE-4F7A-4365-8160-082FEDEB19D0}" type="datetimeFigureOut">
              <a:rPr lang="en-US" smtClean="0"/>
              <a:pPr/>
              <a:t>7/20/2016</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D6C7210A-FDBB-4F25-AA9D-C36E5282B3E1}"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568DCDE-4F7A-4365-8160-082FEDEB19D0}" type="datetimeFigureOut">
              <a:rPr lang="en-US" smtClean="0"/>
              <a:pPr/>
              <a:t>7/20/2016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6C7210A-FDBB-4F25-AA9D-C36E5282B3E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E568DCDE-4F7A-4365-8160-082FEDEB19D0}" type="datetimeFigureOut">
              <a:rPr lang="en-US" smtClean="0"/>
              <a:pPr/>
              <a:t>7/20/2016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6C7210A-FDBB-4F25-AA9D-C36E5282B3E1}"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568DCDE-4F7A-4365-8160-082FEDEB19D0}" type="datetimeFigureOut">
              <a:rPr lang="en-US" smtClean="0"/>
              <a:pPr/>
              <a:t>7/20/2016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6C7210A-FDBB-4F25-AA9D-C36E5282B3E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568DCDE-4F7A-4365-8160-082FEDEB19D0}" type="datetimeFigureOut">
              <a:rPr lang="en-US" smtClean="0"/>
              <a:pPr/>
              <a:t>7/20/2016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6C7210A-FDBB-4F25-AA9D-C36E5282B3E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E568DCDE-4F7A-4365-8160-082FEDEB19D0}" type="datetimeFigureOut">
              <a:rPr lang="en-US" smtClean="0"/>
              <a:pPr/>
              <a:t>7/20/2016</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D6C7210A-FDBB-4F25-AA9D-C36E5282B3E1}"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990600"/>
            <a:ext cx="8077200" cy="2514600"/>
          </a:xfrm>
        </p:spPr>
        <p:txBody>
          <a:bodyPr>
            <a:normAutofit fontScale="90000"/>
          </a:bodyPr>
          <a:lstStyle/>
          <a:p>
            <a:r>
              <a:rPr lang="en-IN" b="1" dirty="0" smtClean="0"/>
              <a:t>Development of </a:t>
            </a:r>
            <a:r>
              <a:rPr lang="en-IN" b="1" dirty="0"/>
              <a:t>android app for </a:t>
            </a:r>
            <a:r>
              <a:rPr lang="en-IN" b="1" dirty="0" smtClean="0"/>
              <a:t>estimation </a:t>
            </a:r>
            <a:r>
              <a:rPr lang="en-IN" b="1" dirty="0"/>
              <a:t>and visualization of irrigation water demand</a:t>
            </a:r>
            <a:endParaRPr lang="en-US" b="1" dirty="0"/>
          </a:p>
        </p:txBody>
      </p:sp>
      <p:sp>
        <p:nvSpPr>
          <p:cNvPr id="3" name="Subtitle 2"/>
          <p:cNvSpPr>
            <a:spLocks noGrp="1"/>
          </p:cNvSpPr>
          <p:nvPr>
            <p:ph type="subTitle" idx="1"/>
          </p:nvPr>
        </p:nvSpPr>
        <p:spPr>
          <a:xfrm>
            <a:off x="1447800" y="4419600"/>
            <a:ext cx="6400800" cy="1752600"/>
          </a:xfrm>
        </p:spPr>
        <p:txBody>
          <a:bodyPr/>
          <a:lstStyle/>
          <a:p>
            <a:r>
              <a:rPr lang="en-US" b="1" dirty="0" smtClean="0"/>
              <a:t>Prashant K Srivastava</a:t>
            </a:r>
          </a:p>
          <a:p>
            <a:r>
              <a:rPr lang="en-US" b="1" dirty="0" smtClean="0"/>
              <a:t>IESD, Banaras Hindu University</a:t>
            </a:r>
          </a:p>
          <a:p>
            <a:r>
              <a:rPr lang="en-US" b="1" dirty="0" smtClean="0"/>
              <a:t>Email: prashant.iesd@bhu.ac.in</a:t>
            </a:r>
            <a:endParaRPr lang="en-US"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8001000" cy="868362"/>
          </a:xfrm>
        </p:spPr>
        <p:txBody>
          <a:bodyPr/>
          <a:lstStyle/>
          <a:p>
            <a:r>
              <a:rPr lang="en-US" b="1" dirty="0" smtClean="0"/>
              <a:t>Introduction</a:t>
            </a:r>
            <a:endParaRPr lang="en-US" b="1" dirty="0"/>
          </a:p>
        </p:txBody>
      </p:sp>
      <p:sp>
        <p:nvSpPr>
          <p:cNvPr id="3" name="Content Placeholder 2"/>
          <p:cNvSpPr>
            <a:spLocks noGrp="1"/>
          </p:cNvSpPr>
          <p:nvPr>
            <p:ph idx="1"/>
          </p:nvPr>
        </p:nvSpPr>
        <p:spPr>
          <a:xfrm>
            <a:off x="457200" y="1143000"/>
            <a:ext cx="8305800" cy="5562600"/>
          </a:xfrm>
        </p:spPr>
        <p:txBody>
          <a:bodyPr>
            <a:normAutofit fontScale="92500" lnSpcReduction="20000"/>
          </a:bodyPr>
          <a:lstStyle/>
          <a:p>
            <a:pPr algn="just"/>
            <a:r>
              <a:rPr lang="en-IN" dirty="0" smtClean="0"/>
              <a:t>Irrigation water management represents the use of the suitable quantity of water at the proper time and it is usually pursued by combining measurements of soil moisture, precipitation and </a:t>
            </a:r>
            <a:r>
              <a:rPr lang="en-IN" dirty="0" err="1" smtClean="0"/>
              <a:t>Evapotranspiration</a:t>
            </a:r>
            <a:r>
              <a:rPr lang="en-IN" dirty="0" smtClean="0"/>
              <a:t> (ET) along with the soil properties.</a:t>
            </a:r>
          </a:p>
          <a:p>
            <a:pPr algn="just"/>
            <a:r>
              <a:rPr lang="en-IN" dirty="0" smtClean="0"/>
              <a:t>Efficient Irrigation water management </a:t>
            </a:r>
            <a:r>
              <a:rPr lang="en-IN" dirty="0"/>
              <a:t>will help in improving the management of water resources and reduce pressure on the society facing water scarcity. </a:t>
            </a:r>
            <a:endParaRPr lang="en-IN" dirty="0" smtClean="0"/>
          </a:p>
          <a:p>
            <a:pPr algn="just"/>
            <a:r>
              <a:rPr lang="en-IN" dirty="0" smtClean="0"/>
              <a:t>It will help in maximizing the </a:t>
            </a:r>
            <a:r>
              <a:rPr lang="en-IN" dirty="0"/>
              <a:t>crop </a:t>
            </a:r>
            <a:r>
              <a:rPr lang="en-IN" dirty="0" smtClean="0"/>
              <a:t>yields, soil and water conservation as well as minimize </a:t>
            </a:r>
            <a:r>
              <a:rPr lang="en-IN" dirty="0"/>
              <a:t>leaching of water and nutrients to the groundwater</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8229600" cy="914400"/>
          </a:xfrm>
        </p:spPr>
        <p:txBody>
          <a:bodyPr/>
          <a:lstStyle/>
          <a:p>
            <a:r>
              <a:rPr lang="en-US" b="1" dirty="0" smtClean="0"/>
              <a:t>Objectives</a:t>
            </a:r>
            <a:endParaRPr lang="en-US" b="1" dirty="0"/>
          </a:p>
        </p:txBody>
      </p:sp>
      <p:sp>
        <p:nvSpPr>
          <p:cNvPr id="3" name="Content Placeholder 2"/>
          <p:cNvSpPr>
            <a:spLocks noGrp="1"/>
          </p:cNvSpPr>
          <p:nvPr>
            <p:ph idx="1"/>
          </p:nvPr>
        </p:nvSpPr>
        <p:spPr>
          <a:xfrm>
            <a:off x="457200" y="1219200"/>
            <a:ext cx="8229600" cy="5410200"/>
          </a:xfrm>
        </p:spPr>
        <p:txBody>
          <a:bodyPr>
            <a:normAutofit/>
          </a:bodyPr>
          <a:lstStyle/>
          <a:p>
            <a:pPr lvl="0" algn="just"/>
            <a:r>
              <a:rPr lang="en-IN" dirty="0"/>
              <a:t>Real time estimation of soil </a:t>
            </a:r>
            <a:r>
              <a:rPr lang="en-IN" dirty="0" smtClean="0"/>
              <a:t>moisture, precipitation and ET at </a:t>
            </a:r>
            <a:r>
              <a:rPr lang="en-IN" dirty="0"/>
              <a:t>higher resolution using the </a:t>
            </a:r>
            <a:r>
              <a:rPr lang="en-IN" dirty="0" smtClean="0"/>
              <a:t>Satellites.</a:t>
            </a:r>
            <a:endParaRPr lang="en-US" dirty="0"/>
          </a:p>
          <a:p>
            <a:pPr algn="just"/>
            <a:r>
              <a:rPr lang="en-IN" dirty="0" smtClean="0"/>
              <a:t>Estimation </a:t>
            </a:r>
            <a:r>
              <a:rPr lang="en-IN" dirty="0"/>
              <a:t>of field soil hydraulic parameters using soil type information from FAO and field measurements</a:t>
            </a:r>
            <a:r>
              <a:rPr lang="en-IN" dirty="0" smtClean="0"/>
              <a:t>.    </a:t>
            </a:r>
            <a:endParaRPr lang="en-US" dirty="0"/>
          </a:p>
          <a:p>
            <a:pPr lvl="0" algn="just"/>
            <a:r>
              <a:rPr lang="en-IN" dirty="0"/>
              <a:t>Real time display and visualization of irrigation water demand and soil water content using mobile technology through the developed android app. </a:t>
            </a:r>
            <a:endParaRPr lang="en-US" dirty="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8229600" cy="715962"/>
          </a:xfrm>
        </p:spPr>
        <p:txBody>
          <a:bodyPr>
            <a:normAutofit fontScale="90000"/>
          </a:bodyPr>
          <a:lstStyle/>
          <a:p>
            <a:r>
              <a:rPr lang="en-US" b="1" dirty="0" smtClean="0"/>
              <a:t>Datasets and Methodology</a:t>
            </a:r>
            <a:endParaRPr lang="en-US" b="1" dirty="0"/>
          </a:p>
        </p:txBody>
      </p:sp>
      <p:sp>
        <p:nvSpPr>
          <p:cNvPr id="3" name="Content Placeholder 2"/>
          <p:cNvSpPr>
            <a:spLocks noGrp="1"/>
          </p:cNvSpPr>
          <p:nvPr>
            <p:ph idx="1"/>
          </p:nvPr>
        </p:nvSpPr>
        <p:spPr>
          <a:xfrm>
            <a:off x="990600" y="990600"/>
            <a:ext cx="7696200" cy="5715000"/>
          </a:xfrm>
        </p:spPr>
        <p:txBody>
          <a:bodyPr>
            <a:normAutofit fontScale="77500" lnSpcReduction="20000"/>
          </a:bodyPr>
          <a:lstStyle/>
          <a:p>
            <a:pPr algn="just"/>
            <a:r>
              <a:rPr lang="en-IN" dirty="0"/>
              <a:t>In this study the </a:t>
            </a:r>
            <a:r>
              <a:rPr lang="en-IN" dirty="0" smtClean="0"/>
              <a:t>satellite </a:t>
            </a:r>
            <a:r>
              <a:rPr lang="en-IN" dirty="0"/>
              <a:t>products </a:t>
            </a:r>
            <a:r>
              <a:rPr lang="en-IN" dirty="0" smtClean="0"/>
              <a:t>from SMOS, MODIS and TRMM will be utilized for hydro-meteorological datasets.</a:t>
            </a:r>
          </a:p>
          <a:p>
            <a:pPr algn="just"/>
            <a:r>
              <a:rPr lang="en-IN" dirty="0" smtClean="0"/>
              <a:t>For estimation of soil properties laboratory based analysis will be used along with the installation of in-situ soil moisture network at selected locations for validation of soil moisture from satellite, while rain gauge will be used for precipitation. </a:t>
            </a:r>
          </a:p>
          <a:p>
            <a:pPr algn="just"/>
            <a:r>
              <a:rPr lang="en-IN" dirty="0"/>
              <a:t>The ROSETTA model </a:t>
            </a:r>
            <a:r>
              <a:rPr lang="en-IN" dirty="0" smtClean="0"/>
              <a:t>will be used for soil </a:t>
            </a:r>
            <a:r>
              <a:rPr lang="en-IN" dirty="0"/>
              <a:t>hydraulic parameters using </a:t>
            </a:r>
            <a:r>
              <a:rPr lang="en-IN" dirty="0" smtClean="0"/>
              <a:t>soil type, texture</a:t>
            </a:r>
            <a:r>
              <a:rPr lang="en-IN" dirty="0"/>
              <a:t>, bulk </a:t>
            </a:r>
            <a:r>
              <a:rPr lang="en-IN" dirty="0" smtClean="0"/>
              <a:t>density and organic carbon optimized by Artificial Neural networks. </a:t>
            </a:r>
          </a:p>
          <a:p>
            <a:pPr algn="just"/>
            <a:r>
              <a:rPr lang="en-IN" dirty="0"/>
              <a:t>The </a:t>
            </a:r>
            <a:r>
              <a:rPr lang="en-IN" dirty="0" smtClean="0"/>
              <a:t>hydro-meteorological variables will be used with </a:t>
            </a:r>
            <a:r>
              <a:rPr lang="en-IN" dirty="0"/>
              <a:t>soil hydraulic parameters for estimation of irrigation water demand</a:t>
            </a:r>
            <a:r>
              <a:rPr lang="en-IN" dirty="0" smtClean="0"/>
              <a:t>.</a:t>
            </a:r>
          </a:p>
          <a:p>
            <a:pPr algn="just"/>
            <a:r>
              <a:rPr lang="en-IN" dirty="0" smtClean="0"/>
              <a:t>The irrigation water demand will be presented using the android app and can be used with mobile.</a:t>
            </a:r>
            <a:endParaRPr lang="en-US" dirty="0"/>
          </a:p>
          <a:p>
            <a:pPr algn="just"/>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0"/>
            <a:ext cx="7498080" cy="792162"/>
          </a:xfrm>
        </p:spPr>
        <p:txBody>
          <a:bodyPr>
            <a:normAutofit/>
          </a:bodyPr>
          <a:lstStyle/>
          <a:p>
            <a:r>
              <a:rPr lang="en-US" b="1" dirty="0" smtClean="0"/>
              <a:t>Budget with Justification</a:t>
            </a:r>
            <a:endParaRPr lang="en-US" b="1" dirty="0"/>
          </a:p>
        </p:txBody>
      </p:sp>
      <p:graphicFrame>
        <p:nvGraphicFramePr>
          <p:cNvPr id="4" name="Content Placeholder 3"/>
          <p:cNvGraphicFramePr>
            <a:graphicFrameLocks noGrp="1"/>
          </p:cNvGraphicFramePr>
          <p:nvPr>
            <p:ph idx="1"/>
          </p:nvPr>
        </p:nvGraphicFramePr>
        <p:xfrm>
          <a:off x="1143000" y="914400"/>
          <a:ext cx="7467600" cy="1891146"/>
        </p:xfrm>
        <a:graphic>
          <a:graphicData uri="http://schemas.openxmlformats.org/drawingml/2006/table">
            <a:tbl>
              <a:tblPr/>
              <a:tblGrid>
                <a:gridCol w="715532"/>
                <a:gridCol w="3291633"/>
                <a:gridCol w="3460435"/>
              </a:tblGrid>
              <a:tr h="200891">
                <a:tc>
                  <a:txBody>
                    <a:bodyPr/>
                    <a:lstStyle/>
                    <a:p>
                      <a:pPr marL="0" marR="0">
                        <a:lnSpc>
                          <a:spcPct val="115000"/>
                        </a:lnSpc>
                        <a:spcBef>
                          <a:spcPts val="0"/>
                        </a:spcBef>
                        <a:spcAft>
                          <a:spcPts val="0"/>
                        </a:spcAft>
                      </a:pPr>
                      <a:r>
                        <a:rPr lang="en-US" sz="1200" b="1" dirty="0" err="1">
                          <a:latin typeface="Times New Roman"/>
                          <a:ea typeface="Calibri"/>
                          <a:cs typeface="Times New Roman"/>
                        </a:rPr>
                        <a:t>S.No</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1">
                          <a:latin typeface="Times New Roman"/>
                          <a:ea typeface="Calibri"/>
                          <a:cs typeface="Times New Roman"/>
                        </a:rPr>
                        <a:t>Name of item</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1">
                          <a:latin typeface="Times New Roman"/>
                          <a:ea typeface="Calibri"/>
                          <a:cs typeface="Times New Roman"/>
                        </a:rPr>
                        <a:t>Budget (in Rs.)</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6309">
                <a:tc>
                  <a:txBody>
                    <a:bodyPr/>
                    <a:lstStyle/>
                    <a:p>
                      <a:pPr marL="0" marR="0">
                        <a:lnSpc>
                          <a:spcPct val="115000"/>
                        </a:lnSpc>
                        <a:spcBef>
                          <a:spcPts val="0"/>
                        </a:spcBef>
                        <a:spcAft>
                          <a:spcPts val="0"/>
                        </a:spcAft>
                      </a:pPr>
                      <a:r>
                        <a:rPr lang="en-US" sz="1200" b="1">
                          <a:latin typeface="Times New Roman"/>
                          <a:ea typeface="Calibri"/>
                          <a:cs typeface="Times New Roman"/>
                        </a:rPr>
                        <a:t>1</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Times New Roman"/>
                          <a:ea typeface="Calibri"/>
                          <a:cs typeface="Times New Roman"/>
                        </a:rPr>
                        <a:t>In-situ soil moisture with data logger (03)</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Times New Roman"/>
                          <a:ea typeface="Calibri"/>
                          <a:cs typeface="Times New Roman"/>
                        </a:rPr>
                        <a:t>90,000</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a:txBody>
                    <a:bodyPr/>
                    <a:lstStyle/>
                    <a:p>
                      <a:pPr marL="0" marR="0">
                        <a:lnSpc>
                          <a:spcPct val="115000"/>
                        </a:lnSpc>
                        <a:spcBef>
                          <a:spcPts val="0"/>
                        </a:spcBef>
                        <a:spcAft>
                          <a:spcPts val="0"/>
                        </a:spcAft>
                      </a:pPr>
                      <a:r>
                        <a:rPr lang="en-US" sz="1200" b="1">
                          <a:latin typeface="Times New Roman"/>
                          <a:ea typeface="Calibri"/>
                          <a:cs typeface="Times New Roman"/>
                        </a:rPr>
                        <a:t>2</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Times New Roman"/>
                          <a:ea typeface="Calibri"/>
                          <a:cs typeface="Times New Roman"/>
                        </a:rPr>
                        <a:t>Temperature sensors with data logger (03)</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Times New Roman"/>
                          <a:ea typeface="Calibri"/>
                          <a:cs typeface="Times New Roman"/>
                        </a:rPr>
                        <a:t>60,000</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891">
                <a:tc>
                  <a:txBody>
                    <a:bodyPr/>
                    <a:lstStyle/>
                    <a:p>
                      <a:pPr marL="0" marR="0">
                        <a:lnSpc>
                          <a:spcPct val="115000"/>
                        </a:lnSpc>
                        <a:spcBef>
                          <a:spcPts val="0"/>
                        </a:spcBef>
                        <a:spcAft>
                          <a:spcPts val="0"/>
                        </a:spcAft>
                      </a:pPr>
                      <a:r>
                        <a:rPr lang="en-US" sz="1200" b="1">
                          <a:latin typeface="Times New Roman"/>
                          <a:ea typeface="Calibri"/>
                          <a:cs typeface="Times New Roman"/>
                        </a:rPr>
                        <a:t>3</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Times New Roman"/>
                          <a:ea typeface="Calibri"/>
                          <a:cs typeface="Times New Roman"/>
                        </a:rPr>
                        <a:t>Web hosting</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Times New Roman"/>
                          <a:ea typeface="Calibri"/>
                          <a:cs typeface="Times New Roman"/>
                        </a:rPr>
                        <a:t>10,000</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891">
                <a:tc>
                  <a:txBody>
                    <a:bodyPr/>
                    <a:lstStyle/>
                    <a:p>
                      <a:pPr marL="0" marR="0">
                        <a:lnSpc>
                          <a:spcPct val="115000"/>
                        </a:lnSpc>
                        <a:spcBef>
                          <a:spcPts val="0"/>
                        </a:spcBef>
                        <a:spcAft>
                          <a:spcPts val="0"/>
                        </a:spcAft>
                      </a:pPr>
                      <a:r>
                        <a:rPr lang="en-US" sz="1200" b="1">
                          <a:latin typeface="Times New Roman"/>
                          <a:ea typeface="Calibri"/>
                          <a:cs typeface="Times New Roman"/>
                        </a:rPr>
                        <a:t>4</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Times New Roman"/>
                          <a:ea typeface="Calibri"/>
                          <a:cs typeface="Times New Roman"/>
                        </a:rPr>
                        <a:t>Travel and field sampling</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Times New Roman"/>
                          <a:ea typeface="Calibri"/>
                          <a:cs typeface="Times New Roman"/>
                        </a:rPr>
                        <a:t>20,000</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891">
                <a:tc>
                  <a:txBody>
                    <a:bodyPr/>
                    <a:lstStyle/>
                    <a:p>
                      <a:pPr marL="0" marR="0">
                        <a:lnSpc>
                          <a:spcPct val="115000"/>
                        </a:lnSpc>
                        <a:spcBef>
                          <a:spcPts val="0"/>
                        </a:spcBef>
                        <a:spcAft>
                          <a:spcPts val="0"/>
                        </a:spcAft>
                      </a:pPr>
                      <a:r>
                        <a:rPr lang="en-US" sz="1200" b="1">
                          <a:latin typeface="Times New Roman"/>
                          <a:ea typeface="Calibri"/>
                          <a:cs typeface="Times New Roman"/>
                        </a:rPr>
                        <a:t>5</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Times New Roman"/>
                          <a:ea typeface="Calibri"/>
                          <a:cs typeface="Times New Roman"/>
                        </a:rPr>
                        <a:t>Contingency</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Times New Roman"/>
                          <a:ea typeface="Calibri"/>
                          <a:cs typeface="Times New Roman"/>
                        </a:rPr>
                        <a:t>24,000</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891">
                <a:tc>
                  <a:txBody>
                    <a:bodyPr/>
                    <a:lstStyle/>
                    <a:p>
                      <a:pPr marL="0" marR="0">
                        <a:lnSpc>
                          <a:spcPct val="115000"/>
                        </a:lnSpc>
                        <a:spcBef>
                          <a:spcPts val="0"/>
                        </a:spcBef>
                        <a:spcAft>
                          <a:spcPts val="0"/>
                        </a:spcAft>
                      </a:pPr>
                      <a:r>
                        <a:rPr lang="en-US" sz="1200" b="1">
                          <a:latin typeface="Times New Roman"/>
                          <a:ea typeface="Calibri"/>
                          <a:cs typeface="Times New Roman"/>
                        </a:rPr>
                        <a:t>6</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Times New Roman"/>
                          <a:ea typeface="Calibri"/>
                          <a:cs typeface="Times New Roman"/>
                        </a:rPr>
                        <a:t>Consumables</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Times New Roman"/>
                          <a:ea typeface="Calibri"/>
                          <a:cs typeface="Times New Roman"/>
                        </a:rPr>
                        <a:t>24,000</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891">
                <a:tc>
                  <a:txBody>
                    <a:bodyPr/>
                    <a:lstStyle/>
                    <a:p>
                      <a:pPr marL="0" marR="0">
                        <a:lnSpc>
                          <a:spcPct val="115000"/>
                        </a:lnSpc>
                        <a:spcBef>
                          <a:spcPts val="0"/>
                        </a:spcBef>
                        <a:spcAft>
                          <a:spcPts val="0"/>
                        </a:spcAft>
                      </a:pPr>
                      <a:r>
                        <a:rPr lang="en-US" sz="1200" b="1">
                          <a:latin typeface="Times New Roman"/>
                          <a:ea typeface="Calibri"/>
                          <a:cs typeface="Times New Roman"/>
                        </a:rPr>
                        <a:t>7</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Times New Roman"/>
                          <a:ea typeface="Calibri"/>
                          <a:cs typeface="Times New Roman"/>
                        </a:rPr>
                        <a:t>Stipend</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Times New Roman"/>
                          <a:ea typeface="Calibri"/>
                          <a:cs typeface="Times New Roman"/>
                        </a:rPr>
                        <a:t>72,000</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891">
                <a:tc gridSpan="2">
                  <a:txBody>
                    <a:bodyPr/>
                    <a:lstStyle/>
                    <a:p>
                      <a:pPr marL="0" marR="0" algn="ctr">
                        <a:lnSpc>
                          <a:spcPct val="115000"/>
                        </a:lnSpc>
                        <a:spcBef>
                          <a:spcPts val="0"/>
                        </a:spcBef>
                        <a:spcAft>
                          <a:spcPts val="0"/>
                        </a:spcAft>
                      </a:pPr>
                      <a:r>
                        <a:rPr lang="en-US" sz="1200" b="1">
                          <a:latin typeface="Times New Roman"/>
                          <a:ea typeface="Calibri"/>
                          <a:cs typeface="Times New Roman"/>
                        </a:rPr>
                        <a:t>Total</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nSpc>
                          <a:spcPct val="115000"/>
                        </a:lnSpc>
                        <a:spcBef>
                          <a:spcPts val="0"/>
                        </a:spcBef>
                        <a:spcAft>
                          <a:spcPts val="0"/>
                        </a:spcAft>
                      </a:pPr>
                      <a:r>
                        <a:rPr lang="en-US" sz="1200" b="1" dirty="0">
                          <a:latin typeface="Times New Roman"/>
                          <a:ea typeface="Calibri"/>
                          <a:cs typeface="Times New Roman"/>
                        </a:rPr>
                        <a:t>3,00,000</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1066800" y="2895600"/>
            <a:ext cx="7924800" cy="4247317"/>
          </a:xfrm>
          <a:prstGeom prst="rect">
            <a:avLst/>
          </a:prstGeom>
          <a:noFill/>
        </p:spPr>
        <p:txBody>
          <a:bodyPr wrap="square" rtlCol="0">
            <a:spAutoFit/>
          </a:bodyPr>
          <a:lstStyle/>
          <a:p>
            <a:pPr algn="just"/>
            <a:r>
              <a:rPr lang="en-US" dirty="0" smtClean="0"/>
              <a:t>In-situ soil moisture and temperature sensors will monitor the real time soil moisture and soil temperature in the field and required to estimate the threshold for deciding the amount of irrigation. It will be further used for validation of satellite products.</a:t>
            </a:r>
          </a:p>
          <a:p>
            <a:pPr algn="just"/>
            <a:r>
              <a:rPr lang="en-US" dirty="0" smtClean="0"/>
              <a:t>All the datasets will be maintained through a web domain for visualization of soil moisture, temperature and </a:t>
            </a:r>
            <a:r>
              <a:rPr lang="en-US" dirty="0" err="1" smtClean="0"/>
              <a:t>evapotranspiration</a:t>
            </a:r>
            <a:r>
              <a:rPr lang="en-US" dirty="0" smtClean="0"/>
              <a:t> information. </a:t>
            </a:r>
            <a:r>
              <a:rPr lang="en-US" dirty="0" smtClean="0"/>
              <a:t> </a:t>
            </a:r>
            <a:r>
              <a:rPr lang="en-US" dirty="0" smtClean="0"/>
              <a:t>Mobile app will be also distributed initially through this web domain. </a:t>
            </a:r>
          </a:p>
          <a:p>
            <a:pPr algn="just"/>
            <a:r>
              <a:rPr lang="en-US" dirty="0" smtClean="0"/>
              <a:t>For collection of soil and vegetation samples travel money is required. </a:t>
            </a:r>
            <a:r>
              <a:rPr lang="en-US" dirty="0" smtClean="0"/>
              <a:t>Contingency will be used </a:t>
            </a:r>
            <a:r>
              <a:rPr lang="en-US" dirty="0" smtClean="0"/>
              <a:t>for minor equipments purchase for </a:t>
            </a:r>
            <a:r>
              <a:rPr lang="en-US" dirty="0" smtClean="0"/>
              <a:t>soil sample </a:t>
            </a:r>
            <a:r>
              <a:rPr lang="en-US" dirty="0" smtClean="0"/>
              <a:t>analysis. Cost of field </a:t>
            </a:r>
            <a:r>
              <a:rPr lang="en-US" dirty="0" smtClean="0"/>
              <a:t>capacity and permanent wilting point </a:t>
            </a:r>
            <a:r>
              <a:rPr lang="en-US" dirty="0" smtClean="0"/>
              <a:t>analysis will </a:t>
            </a:r>
            <a:r>
              <a:rPr lang="en-US" dirty="0" smtClean="0"/>
              <a:t>be </a:t>
            </a:r>
            <a:r>
              <a:rPr lang="en-US" dirty="0" smtClean="0"/>
              <a:t>also paid from this money. Consumables money will be utilized for </a:t>
            </a:r>
            <a:r>
              <a:rPr lang="en-US" dirty="0" smtClean="0"/>
              <a:t>purchase of chemicals </a:t>
            </a:r>
            <a:r>
              <a:rPr lang="en-US" dirty="0" smtClean="0"/>
              <a:t>for soil texture, type, </a:t>
            </a:r>
            <a:r>
              <a:rPr lang="en-US" dirty="0" smtClean="0"/>
              <a:t>for purchase of chemicals and </a:t>
            </a:r>
            <a:r>
              <a:rPr lang="en-US" dirty="0" smtClean="0"/>
              <a:t>bulk density and organic carbon analysis. </a:t>
            </a:r>
          </a:p>
          <a:p>
            <a:pPr algn="just"/>
            <a:r>
              <a:rPr lang="en-US" dirty="0" smtClean="0"/>
              <a:t>A nominal stipend will be provided to the student for soil sample collection, maintenance of one small field at IESD with winter wheat crop and soil analysis. </a:t>
            </a:r>
          </a:p>
          <a:p>
            <a:pPr algn="just"/>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28600"/>
            <a:ext cx="8077200" cy="868362"/>
          </a:xfrm>
        </p:spPr>
        <p:txBody>
          <a:bodyPr>
            <a:normAutofit fontScale="90000"/>
          </a:bodyPr>
          <a:lstStyle/>
          <a:p>
            <a:r>
              <a:rPr lang="en-US" b="1" dirty="0" smtClean="0"/>
              <a:t>Duration with timeline </a:t>
            </a:r>
            <a:r>
              <a:rPr lang="en-US" b="1" dirty="0" smtClean="0"/>
              <a:t>of </a:t>
            </a:r>
            <a:r>
              <a:rPr lang="en-US" b="1" dirty="0" smtClean="0"/>
              <a:t>activities (18 months)</a:t>
            </a:r>
            <a:endParaRPr lang="en-US" b="1" dirty="0"/>
          </a:p>
        </p:txBody>
      </p:sp>
      <p:graphicFrame>
        <p:nvGraphicFramePr>
          <p:cNvPr id="9" name="Table 8"/>
          <p:cNvGraphicFramePr>
            <a:graphicFrameLocks noGrp="1"/>
          </p:cNvGraphicFramePr>
          <p:nvPr/>
        </p:nvGraphicFramePr>
        <p:xfrm>
          <a:off x="1142999" y="1371600"/>
          <a:ext cx="7696200" cy="5029689"/>
        </p:xfrm>
        <a:graphic>
          <a:graphicData uri="http://schemas.openxmlformats.org/drawingml/2006/table">
            <a:tbl>
              <a:tblPr/>
              <a:tblGrid>
                <a:gridCol w="3924710"/>
                <a:gridCol w="384581"/>
                <a:gridCol w="307970"/>
                <a:gridCol w="307970"/>
                <a:gridCol w="307970"/>
                <a:gridCol w="346276"/>
                <a:gridCol w="294946"/>
                <a:gridCol w="294946"/>
                <a:gridCol w="269666"/>
                <a:gridCol w="256642"/>
                <a:gridCol w="333252"/>
                <a:gridCol w="333252"/>
                <a:gridCol w="334019"/>
              </a:tblGrid>
              <a:tr h="966505">
                <a:tc>
                  <a:txBody>
                    <a:bodyPr/>
                    <a:lstStyle/>
                    <a:p>
                      <a:pPr>
                        <a:lnSpc>
                          <a:spcPct val="115000"/>
                        </a:lnSpc>
                      </a:pPr>
                      <a:endParaRPr lang="en-US" sz="1800" dirty="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nSpc>
                          <a:spcPct val="115000"/>
                        </a:lnSpc>
                        <a:spcBef>
                          <a:spcPts val="0"/>
                        </a:spcBef>
                        <a:spcAft>
                          <a:spcPts val="0"/>
                        </a:spcAft>
                      </a:pPr>
                      <a:r>
                        <a:rPr lang="en-US" sz="1800" b="1">
                          <a:latin typeface="+mn-lt"/>
                          <a:ea typeface="Calibri"/>
                          <a:cs typeface="Times New Roman"/>
                        </a:rPr>
                        <a:t>8 months</a:t>
                      </a:r>
                      <a:r>
                        <a:rPr lang="en-US" sz="1800">
                          <a:latin typeface="+mn-lt"/>
                          <a:ea typeface="Calibri"/>
                          <a:cs typeface="Times New Roman"/>
                        </a:rPr>
                        <a:t> </a:t>
                      </a:r>
                    </a:p>
                  </a:txBody>
                  <a:tcPr marL="65535" marR="65535" marT="728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nSpc>
                          <a:spcPct val="115000"/>
                        </a:lnSpc>
                        <a:spcBef>
                          <a:spcPts val="0"/>
                        </a:spcBef>
                        <a:spcAft>
                          <a:spcPts val="0"/>
                        </a:spcAft>
                      </a:pPr>
                      <a:r>
                        <a:rPr lang="en-US" sz="1800" b="1">
                          <a:latin typeface="+mn-lt"/>
                          <a:ea typeface="Calibri"/>
                          <a:cs typeface="Times New Roman"/>
                        </a:rPr>
                        <a:t>8 months</a:t>
                      </a:r>
                      <a:r>
                        <a:rPr lang="en-US" sz="1800">
                          <a:latin typeface="+mn-lt"/>
                          <a:ea typeface="Calibri"/>
                          <a:cs typeface="Times New Roman"/>
                        </a:rPr>
                        <a:t> </a:t>
                      </a:r>
                    </a:p>
                  </a:txBody>
                  <a:tcPr marL="65535" marR="65535" marT="728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nSpc>
                          <a:spcPct val="115000"/>
                        </a:lnSpc>
                        <a:spcBef>
                          <a:spcPts val="0"/>
                        </a:spcBef>
                        <a:spcAft>
                          <a:spcPts val="0"/>
                        </a:spcAft>
                      </a:pPr>
                      <a:r>
                        <a:rPr lang="en-US" sz="1800" b="1">
                          <a:latin typeface="+mn-lt"/>
                          <a:ea typeface="Calibri"/>
                          <a:cs typeface="Times New Roman"/>
                        </a:rPr>
                        <a:t>8 months</a:t>
                      </a:r>
                      <a:r>
                        <a:rPr lang="en-US" sz="1800">
                          <a:latin typeface="+mn-lt"/>
                          <a:ea typeface="Calibri"/>
                          <a:cs typeface="Times New Roman"/>
                        </a:rPr>
                        <a:t> </a:t>
                      </a:r>
                    </a:p>
                  </a:txBody>
                  <a:tcPr marL="65535" marR="65535" marT="728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406457">
                <a:tc>
                  <a:txBody>
                    <a:bodyPr/>
                    <a:lstStyle/>
                    <a:p>
                      <a:pPr marL="0" marR="0">
                        <a:lnSpc>
                          <a:spcPct val="115000"/>
                        </a:lnSpc>
                        <a:spcBef>
                          <a:spcPts val="0"/>
                        </a:spcBef>
                        <a:spcAft>
                          <a:spcPts val="0"/>
                        </a:spcAft>
                      </a:pPr>
                      <a:r>
                        <a:rPr lang="en-US" sz="1800">
                          <a:latin typeface="+mn-lt"/>
                          <a:ea typeface="Calibri"/>
                          <a:cs typeface="Times New Roman"/>
                        </a:rPr>
                        <a:t>Recruitment of manpower</a:t>
                      </a: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00"/>
                    </a:solidFill>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00"/>
                    </a:solidFill>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5450">
                <a:tc>
                  <a:txBody>
                    <a:bodyPr/>
                    <a:lstStyle/>
                    <a:p>
                      <a:pPr marL="0" marR="0">
                        <a:lnSpc>
                          <a:spcPct val="115000"/>
                        </a:lnSpc>
                        <a:spcBef>
                          <a:spcPts val="0"/>
                        </a:spcBef>
                        <a:spcAft>
                          <a:spcPts val="0"/>
                        </a:spcAft>
                      </a:pPr>
                      <a:r>
                        <a:rPr lang="en-US" sz="1800">
                          <a:latin typeface="+mn-lt"/>
                          <a:ea typeface="Calibri"/>
                          <a:cs typeface="Times New Roman"/>
                        </a:rPr>
                        <a:t>Literature survey and collection of related materials</a:t>
                      </a: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6457">
                <a:tc>
                  <a:txBody>
                    <a:bodyPr/>
                    <a:lstStyle/>
                    <a:p>
                      <a:pPr marL="0" marR="0">
                        <a:lnSpc>
                          <a:spcPct val="115000"/>
                        </a:lnSpc>
                        <a:spcBef>
                          <a:spcPts val="0"/>
                        </a:spcBef>
                        <a:spcAft>
                          <a:spcPts val="0"/>
                        </a:spcAft>
                      </a:pPr>
                      <a:r>
                        <a:rPr lang="en-US" sz="1800">
                          <a:latin typeface="+mn-lt"/>
                          <a:ea typeface="Calibri"/>
                          <a:cs typeface="Times New Roman"/>
                        </a:rPr>
                        <a:t>Collection of soil samples </a:t>
                      </a: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6923C"/>
                    </a:solidFill>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6923C"/>
                    </a:solidFill>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6923C"/>
                    </a:solidFill>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7497">
                <a:tc>
                  <a:txBody>
                    <a:bodyPr/>
                    <a:lstStyle/>
                    <a:p>
                      <a:pPr marL="0" marR="0">
                        <a:lnSpc>
                          <a:spcPct val="115000"/>
                        </a:lnSpc>
                        <a:spcBef>
                          <a:spcPts val="0"/>
                        </a:spcBef>
                        <a:spcAft>
                          <a:spcPts val="0"/>
                        </a:spcAft>
                      </a:pPr>
                      <a:r>
                        <a:rPr lang="en-IN" sz="1800">
                          <a:latin typeface="+mn-lt"/>
                          <a:ea typeface="Calibri"/>
                          <a:cs typeface="Times New Roman"/>
                        </a:rPr>
                        <a:t>Satellite data processing and soil analysis</a:t>
                      </a:r>
                      <a:endParaRPr lang="en-US" sz="1800">
                        <a:latin typeface="+mn-lt"/>
                        <a:ea typeface="Calibri"/>
                        <a:cs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6457">
                <a:tc>
                  <a:txBody>
                    <a:bodyPr/>
                    <a:lstStyle/>
                    <a:p>
                      <a:pPr marL="0" marR="0">
                        <a:lnSpc>
                          <a:spcPct val="115000"/>
                        </a:lnSpc>
                        <a:spcBef>
                          <a:spcPts val="0"/>
                        </a:spcBef>
                        <a:spcAft>
                          <a:spcPts val="0"/>
                        </a:spcAft>
                      </a:pPr>
                      <a:r>
                        <a:rPr lang="en-IN" sz="1800">
                          <a:latin typeface="+mn-lt"/>
                          <a:ea typeface="Calibri"/>
                          <a:cs typeface="Times New Roman"/>
                        </a:rPr>
                        <a:t>Developing the algorithm and code formulations </a:t>
                      </a:r>
                      <a:endParaRPr lang="en-US" sz="1800">
                        <a:latin typeface="+mn-lt"/>
                        <a:ea typeface="Calibri"/>
                        <a:cs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48A54"/>
                    </a:solidFill>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48A54"/>
                    </a:solidFill>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48A54"/>
                    </a:solidFill>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48A54"/>
                    </a:solidFill>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6457">
                <a:tc>
                  <a:txBody>
                    <a:bodyPr/>
                    <a:lstStyle/>
                    <a:p>
                      <a:pPr marL="0" marR="0">
                        <a:lnSpc>
                          <a:spcPct val="115000"/>
                        </a:lnSpc>
                        <a:spcBef>
                          <a:spcPts val="0"/>
                        </a:spcBef>
                        <a:spcAft>
                          <a:spcPts val="0"/>
                        </a:spcAft>
                      </a:pPr>
                      <a:r>
                        <a:rPr lang="en-IN" sz="1800">
                          <a:latin typeface="+mn-lt"/>
                          <a:ea typeface="Calibri"/>
                          <a:cs typeface="Times New Roman"/>
                        </a:rPr>
                        <a:t>Creation of android app for smart phones </a:t>
                      </a:r>
                      <a:endParaRPr lang="en-US" sz="1800">
                        <a:latin typeface="+mn-lt"/>
                        <a:ea typeface="Calibri"/>
                        <a:cs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8119">
                <a:tc>
                  <a:txBody>
                    <a:bodyPr/>
                    <a:lstStyle/>
                    <a:p>
                      <a:pPr marL="0" marR="0">
                        <a:lnSpc>
                          <a:spcPct val="115000"/>
                        </a:lnSpc>
                        <a:spcBef>
                          <a:spcPts val="0"/>
                        </a:spcBef>
                        <a:spcAft>
                          <a:spcPts val="0"/>
                        </a:spcAft>
                      </a:pPr>
                      <a:r>
                        <a:rPr lang="en-US" sz="1800" dirty="0">
                          <a:latin typeface="+mn-lt"/>
                          <a:ea typeface="Calibri"/>
                          <a:cs typeface="Times New Roman"/>
                        </a:rPr>
                        <a:t>Compilation of results in the form of report and publications </a:t>
                      </a: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nSpc>
                          <a:spcPct val="115000"/>
                        </a:lnSpc>
                      </a:pPr>
                      <a:endParaRPr lang="en-US" sz="1800" dirty="0">
                        <a:latin typeface="+mn-lt"/>
                        <a:ea typeface="Times New Roman"/>
                      </a:endParaRPr>
                    </a:p>
                  </a:txBody>
                  <a:tcPr marL="65535" marR="65535" marT="728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0"/>
            <a:ext cx="8229600" cy="914400"/>
          </a:xfrm>
        </p:spPr>
        <p:txBody>
          <a:bodyPr>
            <a:normAutofit/>
          </a:bodyPr>
          <a:lstStyle/>
          <a:p>
            <a:r>
              <a:rPr lang="en-US" b="1" dirty="0" smtClean="0"/>
              <a:t>Key Deliverables</a:t>
            </a:r>
            <a:endParaRPr lang="en-US" b="1" dirty="0"/>
          </a:p>
        </p:txBody>
      </p:sp>
      <p:sp>
        <p:nvSpPr>
          <p:cNvPr id="3" name="Content Placeholder 2"/>
          <p:cNvSpPr>
            <a:spLocks noGrp="1"/>
          </p:cNvSpPr>
          <p:nvPr>
            <p:ph idx="1"/>
          </p:nvPr>
        </p:nvSpPr>
        <p:spPr>
          <a:xfrm>
            <a:off x="609600" y="1295400"/>
            <a:ext cx="8229600" cy="5867400"/>
          </a:xfrm>
        </p:spPr>
        <p:txBody>
          <a:bodyPr>
            <a:normAutofit/>
          </a:bodyPr>
          <a:lstStyle/>
          <a:p>
            <a:pPr algn="just"/>
            <a:r>
              <a:rPr lang="en-IN" sz="3600" dirty="0" smtClean="0"/>
              <a:t>Display </a:t>
            </a:r>
            <a:r>
              <a:rPr lang="en-IN" sz="3600" dirty="0"/>
              <a:t>of </a:t>
            </a:r>
            <a:r>
              <a:rPr lang="en-IN" sz="3600" dirty="0" smtClean="0"/>
              <a:t>soil moisture, ET and precipitation over selected locations</a:t>
            </a:r>
            <a:endParaRPr lang="en-US" sz="3600" dirty="0"/>
          </a:p>
          <a:p>
            <a:pPr algn="just"/>
            <a:r>
              <a:rPr lang="en-IN" sz="3600" dirty="0" smtClean="0"/>
              <a:t>Real </a:t>
            </a:r>
            <a:r>
              <a:rPr lang="en-IN" sz="3600" dirty="0"/>
              <a:t>time irrigation water demand map of agricultural areas</a:t>
            </a:r>
            <a:endParaRPr lang="en-US" sz="3600" dirty="0"/>
          </a:p>
          <a:p>
            <a:pPr algn="just"/>
            <a:r>
              <a:rPr lang="en-IN" sz="3600" dirty="0" smtClean="0"/>
              <a:t>Alerts </a:t>
            </a:r>
            <a:r>
              <a:rPr lang="en-IN" sz="3600" dirty="0"/>
              <a:t>for irrigation scheduling practices</a:t>
            </a:r>
            <a:endParaRPr lang="en-US" sz="3600" dirty="0"/>
          </a:p>
          <a:p>
            <a:pPr algn="just"/>
            <a:r>
              <a:rPr lang="en-IN" sz="3600" dirty="0" smtClean="0"/>
              <a:t>Development </a:t>
            </a:r>
            <a:r>
              <a:rPr lang="en-IN" sz="3600" dirty="0"/>
              <a:t>of novel and promising android app suitable for </a:t>
            </a:r>
            <a:r>
              <a:rPr lang="en-IN" sz="3600" dirty="0" smtClean="0"/>
              <a:t>smart phones </a:t>
            </a:r>
            <a:endParaRPr lang="en-US" sz="3600" dirty="0"/>
          </a:p>
          <a:p>
            <a:pPr algn="just"/>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2332037"/>
            <a:ext cx="8229600" cy="4525963"/>
          </a:xfrm>
        </p:spPr>
        <p:txBody>
          <a:bodyPr>
            <a:normAutofit/>
          </a:bodyPr>
          <a:lstStyle/>
          <a:p>
            <a:pPr>
              <a:buNone/>
            </a:pPr>
            <a:r>
              <a:rPr lang="en-US" sz="8800" b="1" dirty="0" smtClean="0"/>
              <a:t>Thank you</a:t>
            </a:r>
            <a:endParaRPr lang="en-US" sz="8800" b="1"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96</TotalTime>
  <Words>619</Words>
  <Application>Microsoft Office PowerPoint</Application>
  <PresentationFormat>On-screen Show (4:3)</PresentationFormat>
  <Paragraphs>66</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Solstice</vt:lpstr>
      <vt:lpstr>Development of android app for estimation and visualization of irrigation water demand</vt:lpstr>
      <vt:lpstr>Introduction</vt:lpstr>
      <vt:lpstr>Objectives</vt:lpstr>
      <vt:lpstr>Datasets and Methodology</vt:lpstr>
      <vt:lpstr>Budget with Justification</vt:lpstr>
      <vt:lpstr>Duration with timeline of activities (18 months)</vt:lpstr>
      <vt:lpstr>Key Deliverables</vt:lpstr>
      <vt:lpstr>Slide 8</vt:lpstr>
    </vt:vector>
  </TitlesOfParts>
  <Company>Unknown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of android app for real time estimation and visualization of irrigation water demand</dc:title>
  <dc:creator>Dell</dc:creator>
  <cp:lastModifiedBy>Dell</cp:lastModifiedBy>
  <cp:revision>14</cp:revision>
  <dcterms:created xsi:type="dcterms:W3CDTF">2016-07-16T05:16:41Z</dcterms:created>
  <dcterms:modified xsi:type="dcterms:W3CDTF">2016-07-20T06:55:51Z</dcterms:modified>
</cp:coreProperties>
</file>