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pbio.com/search.php?q=MFCD00005499" TargetMode="External"/><Relationship Id="rId2" Type="http://schemas.openxmlformats.org/officeDocument/2006/relationships/hyperlink" Target="http://www.mpbio.com/search.php?q=63565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Presentation for the </a:t>
            </a:r>
            <a:br>
              <a:rPr lang="en-IN" dirty="0" smtClean="0"/>
            </a:br>
            <a:r>
              <a:rPr lang="en-IN" dirty="0" smtClean="0"/>
              <a:t>Design and Innovation Centre</a:t>
            </a:r>
            <a:br>
              <a:rPr lang="en-IN" dirty="0" smtClean="0"/>
            </a:br>
            <a:r>
              <a:rPr lang="en-US" b="1" dirty="0" smtClean="0"/>
              <a:t>Designing &amp; fabricating of a novel Bilirubin interference removal device for Clinical Laboratories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038600"/>
            <a:ext cx="7239000" cy="2209800"/>
          </a:xfrm>
        </p:spPr>
        <p:txBody>
          <a:bodyPr>
            <a:noAutofit/>
          </a:bodyPr>
          <a:lstStyle/>
          <a:p>
            <a:r>
              <a:rPr lang="en-IN" b="1" dirty="0" smtClean="0">
                <a:solidFill>
                  <a:srgbClr val="C00000"/>
                </a:solidFill>
              </a:rPr>
              <a:t>Dr. Kamlesh Palandurkar</a:t>
            </a:r>
          </a:p>
          <a:p>
            <a:r>
              <a:rPr lang="en-IN" b="1" dirty="0" smtClean="0">
                <a:solidFill>
                  <a:srgbClr val="C00000"/>
                </a:solidFill>
              </a:rPr>
              <a:t>MBBS,MD,DNB </a:t>
            </a:r>
          </a:p>
          <a:p>
            <a:r>
              <a:rPr lang="en-IN" b="1" dirty="0" smtClean="0">
                <a:solidFill>
                  <a:srgbClr val="C00000"/>
                </a:solidFill>
              </a:rPr>
              <a:t>Assistant Professor</a:t>
            </a:r>
          </a:p>
          <a:p>
            <a:r>
              <a:rPr lang="en-IN" b="1" dirty="0" smtClean="0">
                <a:solidFill>
                  <a:srgbClr val="C00000"/>
                </a:solidFill>
              </a:rPr>
              <a:t>Department of Biochemistry IMS BHU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7200" b="1" dirty="0" smtClean="0"/>
              <a:t>The Problem</a:t>
            </a:r>
            <a:endParaRPr lang="en-IN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Bilirubin is one of the interfering factors in serum and plasma.</a:t>
            </a:r>
          </a:p>
          <a:p>
            <a:r>
              <a:rPr lang="en-IN" dirty="0" smtClean="0"/>
              <a:t>Many a diagnostic parameters like Serum </a:t>
            </a:r>
            <a:r>
              <a:rPr lang="en-IN" dirty="0" err="1" smtClean="0"/>
              <a:t>creatinine</a:t>
            </a:r>
            <a:r>
              <a:rPr lang="en-IN" dirty="0" smtClean="0"/>
              <a:t>, cholesterol, uric acid and many others tend to show deviated readings in presence of elevated  levels of  bilirubin i.e. Jaundice.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What we are planning to do??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To design and develop a devise that will intensify this process and will aid transformation of bilirubin so that this bilirubin interference problem can be solved within short period to aid diagnosis.</a:t>
            </a:r>
          </a:p>
          <a:p>
            <a:r>
              <a:rPr lang="en-IN" dirty="0" smtClean="0"/>
              <a:t>This will use two following principles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The black body effect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The laser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Treat the sample with these two things and take readings for analytes and bilirubin for the effectiveness of the technique</a:t>
            </a:r>
            <a:endParaRPr lang="en-US" dirty="0"/>
          </a:p>
        </p:txBody>
      </p:sp>
      <p:pic>
        <p:nvPicPr>
          <p:cNvPr id="4" name="Picture 4" descr="C:\Users\kamlesh\Desktop\bhu DIC Project\images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38475" y="3109064"/>
            <a:ext cx="3819525" cy="3139336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l="35404" r="34782" b="7668"/>
          <a:stretch>
            <a:fillRect/>
          </a:stretch>
        </p:blipFill>
        <p:spPr bwMode="auto">
          <a:xfrm>
            <a:off x="4267200" y="2428875"/>
            <a:ext cx="4572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What are prospects of this design.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95600"/>
          </a:xfrm>
        </p:spPr>
        <p:txBody>
          <a:bodyPr>
            <a:normAutofit fontScale="92500" lnSpcReduction="10000"/>
          </a:bodyPr>
          <a:lstStyle/>
          <a:p>
            <a:r>
              <a:rPr lang="en-IN" dirty="0" smtClean="0"/>
              <a:t>Petenting the design.</a:t>
            </a:r>
          </a:p>
          <a:p>
            <a:r>
              <a:rPr lang="en-IN" dirty="0" smtClean="0"/>
              <a:t>Publications</a:t>
            </a:r>
          </a:p>
          <a:p>
            <a:r>
              <a:rPr lang="en-IN" dirty="0" smtClean="0"/>
              <a:t>Marketing the product as a accessory of the auto analysers or as a independent small instrument which will aid the laboratories to overcome this problem</a:t>
            </a:r>
            <a:r>
              <a:rPr lang="en-IN" dirty="0" smtClean="0"/>
              <a:t>.</a:t>
            </a:r>
          </a:p>
          <a:p>
            <a:pPr>
              <a:buNone/>
            </a:pP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4953000"/>
            <a:ext cx="762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Time Period</a:t>
            </a:r>
          </a:p>
          <a:p>
            <a:r>
              <a:rPr lang="en-US" sz="3200" dirty="0" smtClean="0"/>
              <a:t>Period </a:t>
            </a:r>
            <a:r>
              <a:rPr lang="en-US" sz="3200" dirty="0" smtClean="0"/>
              <a:t>of this project will be 1.5 to 2 years and it will be completed by that time.</a:t>
            </a:r>
            <a:endParaRPr lang="en-IN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Justification for the budget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9" y="838199"/>
          <a:ext cx="8763002" cy="5191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1"/>
                <a:gridCol w="1295400"/>
                <a:gridCol w="3352800"/>
                <a:gridCol w="1058405"/>
                <a:gridCol w="2599196"/>
              </a:tblGrid>
              <a:tr h="56623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Calibri"/>
                          <a:ea typeface="Calibri"/>
                          <a:cs typeface="Calibri"/>
                        </a:rPr>
                        <a:t>Sl. No.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Calibri"/>
                          <a:ea typeface="Calibri"/>
                          <a:cs typeface="Calibri"/>
                        </a:rPr>
                        <a:t>Item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Calibri"/>
                          <a:ea typeface="Calibri"/>
                          <a:cs typeface="Calibri"/>
                        </a:rPr>
                        <a:t>Quantity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latin typeface="Calibri"/>
                          <a:ea typeface="Calibri"/>
                          <a:cs typeface="Calibri"/>
                        </a:rPr>
                        <a:t>Estimated cost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latin typeface="Calibri"/>
                          <a:ea typeface="Calibri"/>
                          <a:cs typeface="Calibri"/>
                        </a:rPr>
                        <a:t>Justification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187216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latin typeface="Calibri"/>
                          <a:ea typeface="Calibri"/>
                          <a:cs typeface="Calibri"/>
                        </a:rPr>
                        <a:t>Equipments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1600" dirty="0">
                          <a:latin typeface="Calibri"/>
                          <a:ea typeface="Calibri"/>
                          <a:cs typeface="Calibri"/>
                        </a:rPr>
                        <a:t>Equipment Designing and fabricating. 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1600" dirty="0">
                          <a:latin typeface="Calibri"/>
                          <a:ea typeface="Calibri"/>
                          <a:cs typeface="Calibri"/>
                        </a:rPr>
                        <a:t>Laser Light emitter and controller 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latin typeface="Calibri"/>
                          <a:ea typeface="Calibri"/>
                          <a:cs typeface="Calibri"/>
                        </a:rPr>
                        <a:t> 150000/-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600" dirty="0" smtClean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latin typeface="Calibri"/>
                          <a:ea typeface="Calibri"/>
                          <a:cs typeface="Calibri"/>
                        </a:rPr>
                        <a:t>150000</a:t>
                      </a:r>
                      <a:r>
                        <a:rPr lang="en-IN" sz="1600" dirty="0">
                          <a:latin typeface="Calibri"/>
                          <a:ea typeface="Calibri"/>
                          <a:cs typeface="Calibri"/>
                        </a:rPr>
                        <a:t>/-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latin typeface="Calibri"/>
                          <a:ea typeface="Calibri"/>
                          <a:cs typeface="Calibri"/>
                        </a:rPr>
                        <a:t>For  Designing and fabricating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latin typeface="Calibri"/>
                          <a:ea typeface="Calibri"/>
                          <a:cs typeface="Calibri"/>
                        </a:rPr>
                        <a:t>As Source of light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latin typeface="Calibri"/>
                          <a:ea typeface="Calibri"/>
                          <a:cs typeface="Calibri"/>
                        </a:rPr>
                        <a:t>These parts are indispensible and integral part of the design. So their purchase is essential.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113247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latin typeface="Calibri"/>
                          <a:ea typeface="Calibri"/>
                          <a:cs typeface="Calibri"/>
                        </a:rPr>
                        <a:t>Contingency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latin typeface="Calibri"/>
                          <a:ea typeface="Calibri"/>
                          <a:cs typeface="Calibri"/>
                        </a:rPr>
                        <a:t>Bilirubin standard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latin typeface="Calibri"/>
                          <a:ea typeface="Calibri"/>
                          <a:cs typeface="Calibri"/>
                        </a:rPr>
                        <a:t>Reagents for different analyte Kits for Bilirubin, creatinine, cholesterol, urea, uric acid, glucose estimation. 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latin typeface="Calibri"/>
                          <a:ea typeface="Calibri"/>
                          <a:cs typeface="Calibri"/>
                        </a:rPr>
                        <a:t> 120000/-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latin typeface="Calibri"/>
                          <a:ea typeface="Calibri"/>
                          <a:cs typeface="Calibri"/>
                        </a:rPr>
                        <a:t> For Analysing the results of the equipments on the serum analytes 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113247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latin typeface="Calibri"/>
                          <a:ea typeface="Calibri"/>
                          <a:cs typeface="Calibri"/>
                        </a:rPr>
                        <a:t>Consumables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latin typeface="Calibri"/>
                          <a:ea typeface="Calibri"/>
                          <a:cs typeface="Calibri"/>
                        </a:rPr>
                        <a:t>Micropipette ,Micro Tips, Centrifuge tubes , Eppendorf tubes, Vaccutainers, Syringes, Cryoboxes, and chemicals  etc.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latin typeface="Calibri"/>
                          <a:ea typeface="Calibri"/>
                          <a:cs typeface="Calibri"/>
                        </a:rPr>
                        <a:t> 80000/-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latin typeface="Calibri"/>
                          <a:ea typeface="Calibri"/>
                          <a:cs typeface="Calibri"/>
                        </a:rPr>
                        <a:t> Accessories for research purpose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488153">
                <a:tc gridSpan="5"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Total                                                                            Rs5,00,000/-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Justification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Only indispensable equipment components are being quoted. The Whole Laser assembly costs more than 10 </a:t>
            </a:r>
            <a:r>
              <a:rPr lang="en-US" dirty="0" err="1" smtClean="0"/>
              <a:t>lakhs</a:t>
            </a:r>
            <a:r>
              <a:rPr lang="en-US" dirty="0" smtClean="0"/>
              <a:t> but I am quoting laser Component required for my experiment of interest. </a:t>
            </a:r>
          </a:p>
          <a:p>
            <a:r>
              <a:rPr lang="en-US" dirty="0" smtClean="0"/>
              <a:t>Infrastructure of Department of Physics, BHU and Department of Biochemistry IMS BHU for laser related work will be utilized.</a:t>
            </a:r>
          </a:p>
          <a:p>
            <a:r>
              <a:rPr lang="en-US" dirty="0" smtClean="0"/>
              <a:t>The assembly of the equipment and computer assisted designing will be done.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Justification: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Bilirubin standard and other chemicals are also expensive.</a:t>
            </a:r>
          </a:p>
          <a:p>
            <a:pPr>
              <a:buNone/>
            </a:pPr>
            <a:r>
              <a:rPr lang="en-US" b="1" i="1" dirty="0" smtClean="0"/>
              <a:t>02199474 MP BIOMEDICALS</a:t>
            </a:r>
          </a:p>
          <a:p>
            <a:r>
              <a:rPr lang="en-US" b="1" dirty="0" smtClean="0"/>
              <a:t>BILIRUBIN  from </a:t>
            </a:r>
            <a:r>
              <a:rPr lang="en-US" b="1" i="1" dirty="0" smtClean="0"/>
              <a:t>Porcine Gall Bladder Orange Yellow Powder</a:t>
            </a:r>
          </a:p>
          <a:p>
            <a:r>
              <a:rPr lang="en-US" dirty="0" smtClean="0"/>
              <a:t>CAS Number </a:t>
            </a:r>
            <a:r>
              <a:rPr lang="en-US" dirty="0" smtClean="0">
                <a:hlinkClick r:id="rId2"/>
              </a:rPr>
              <a:t>635-65-4</a:t>
            </a:r>
            <a:endParaRPr lang="en-US" dirty="0" smtClean="0"/>
          </a:p>
          <a:p>
            <a:r>
              <a:rPr lang="en-US" dirty="0" smtClean="0"/>
              <a:t>Molecular Formula C</a:t>
            </a:r>
            <a:r>
              <a:rPr lang="en-US" baseline="-25000" dirty="0" smtClean="0"/>
              <a:t>33</a:t>
            </a:r>
            <a:r>
              <a:rPr lang="en-US" dirty="0" smtClean="0"/>
              <a:t>H</a:t>
            </a:r>
            <a:r>
              <a:rPr lang="en-US" baseline="-25000" dirty="0" smtClean="0"/>
              <a:t>36</a:t>
            </a:r>
            <a:r>
              <a:rPr lang="en-US" dirty="0" smtClean="0"/>
              <a:t>N</a:t>
            </a:r>
            <a:r>
              <a:rPr lang="en-US" baseline="-25000" dirty="0" smtClean="0"/>
              <a:t>4</a:t>
            </a:r>
            <a:r>
              <a:rPr lang="en-US" dirty="0" smtClean="0"/>
              <a:t>O</a:t>
            </a:r>
            <a:r>
              <a:rPr lang="en-US" baseline="-25000" dirty="0" smtClean="0"/>
              <a:t>6</a:t>
            </a:r>
            <a:endParaRPr lang="en-US" dirty="0" smtClean="0"/>
          </a:p>
          <a:p>
            <a:r>
              <a:rPr lang="en-US" dirty="0" smtClean="0"/>
              <a:t>Molecular Weight 584.7</a:t>
            </a:r>
          </a:p>
          <a:p>
            <a:r>
              <a:rPr lang="en-US" dirty="0" err="1" smtClean="0"/>
              <a:t>Beilstein</a:t>
            </a:r>
            <a:r>
              <a:rPr lang="en-US" dirty="0" smtClean="0"/>
              <a:t> Registry Number 74376</a:t>
            </a:r>
          </a:p>
          <a:p>
            <a:r>
              <a:rPr lang="en-US" dirty="0" smtClean="0"/>
              <a:t>EC Number 211-239-7</a:t>
            </a:r>
          </a:p>
          <a:p>
            <a:r>
              <a:rPr lang="en-US" dirty="0" smtClean="0"/>
              <a:t>MDL Number </a:t>
            </a:r>
            <a:r>
              <a:rPr lang="en-US" dirty="0" smtClean="0">
                <a:hlinkClick r:id="rId3"/>
              </a:rPr>
              <a:t>MFCD00005499</a:t>
            </a:r>
            <a:endParaRPr lang="en-US" dirty="0" smtClean="0"/>
          </a:p>
          <a:p>
            <a:pPr>
              <a:buNone/>
            </a:pPr>
            <a:endParaRPr lang="nl-NL" dirty="0" smtClean="0"/>
          </a:p>
          <a:p>
            <a:r>
              <a:rPr lang="nl-NL" dirty="0" smtClean="0"/>
              <a:t>0219947491 - 5 g-  Rs </a:t>
            </a:r>
            <a:r>
              <a:rPr lang="en-US" dirty="0" smtClean="0"/>
              <a:t>71,697.55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dirty="0" err="1" smtClean="0"/>
              <a:t>Blijenberg</a:t>
            </a:r>
            <a:r>
              <a:rPr lang="en-IN" dirty="0" smtClean="0"/>
              <a:t> BG, </a:t>
            </a:r>
            <a:r>
              <a:rPr lang="en-IN" dirty="0" err="1" smtClean="0"/>
              <a:t>Liesting</a:t>
            </a:r>
            <a:r>
              <a:rPr lang="en-IN" dirty="0" smtClean="0"/>
              <a:t> EC, </a:t>
            </a:r>
            <a:r>
              <a:rPr lang="en-IN" dirty="0" err="1" smtClean="0"/>
              <a:t>Zwang</a:t>
            </a:r>
            <a:r>
              <a:rPr lang="en-IN" dirty="0" smtClean="0"/>
              <a:t> L. </a:t>
            </a:r>
            <a:r>
              <a:rPr lang="en-IN" dirty="0" err="1" smtClean="0"/>
              <a:t>Creatinine</a:t>
            </a:r>
            <a:r>
              <a:rPr lang="en-IN" dirty="0" smtClean="0"/>
              <a:t> and automatic analyzers in relation to </a:t>
            </a:r>
            <a:r>
              <a:rPr lang="en-IN" dirty="0" err="1" smtClean="0"/>
              <a:t>icteric</a:t>
            </a:r>
            <a:r>
              <a:rPr lang="en-IN" dirty="0" smtClean="0"/>
              <a:t> specimens. </a:t>
            </a:r>
            <a:r>
              <a:rPr lang="en-IN" dirty="0" err="1" smtClean="0"/>
              <a:t>Eur</a:t>
            </a:r>
            <a:r>
              <a:rPr lang="en-IN" dirty="0" smtClean="0"/>
              <a:t> </a:t>
            </a:r>
            <a:r>
              <a:rPr lang="en-IN" i="1" dirty="0" smtClean="0"/>
              <a:t>J </a:t>
            </a:r>
            <a:r>
              <a:rPr lang="en-IN" i="1" dirty="0" err="1" smtClean="0"/>
              <a:t>Cim</a:t>
            </a:r>
            <a:r>
              <a:rPr lang="en-IN" i="1" dirty="0" smtClean="0"/>
              <a:t> </a:t>
            </a:r>
            <a:r>
              <a:rPr lang="en-IN" i="1" dirty="0" err="1" smtClean="0"/>
              <a:t>Chem</a:t>
            </a:r>
            <a:r>
              <a:rPr lang="en-IN" i="1" dirty="0" smtClean="0"/>
              <a:t> </a:t>
            </a:r>
            <a:r>
              <a:rPr lang="en-IN" dirty="0" err="1" smtClean="0"/>
              <a:t>Biochem</a:t>
            </a:r>
            <a:r>
              <a:rPr lang="en-IN" dirty="0" smtClean="0"/>
              <a:t> 1992;30:779-84.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smtClean="0"/>
              <a:t>Crocker H, </a:t>
            </a:r>
            <a:r>
              <a:rPr lang="en-IN" dirty="0" err="1" smtClean="0"/>
              <a:t>Shephard</a:t>
            </a:r>
            <a:r>
              <a:rPr lang="en-IN" dirty="0" smtClean="0"/>
              <a:t> MDS, White GH. Evaluation of an enzymatic method for determining </a:t>
            </a:r>
            <a:r>
              <a:rPr lang="en-IN" dirty="0" err="1" smtClean="0"/>
              <a:t>creatinine</a:t>
            </a:r>
            <a:r>
              <a:rPr lang="en-IN" dirty="0" smtClean="0"/>
              <a:t> in plasma. J </a:t>
            </a:r>
            <a:r>
              <a:rPr lang="en-IN" dirty="0" err="1" smtClean="0"/>
              <a:t>ClinPathol</a:t>
            </a:r>
            <a:r>
              <a:rPr lang="en-IN" dirty="0" smtClean="0"/>
              <a:t> 1988;41:576-81.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smtClean="0"/>
              <a:t>Spain MA, Wu AHB. </a:t>
            </a:r>
            <a:r>
              <a:rPr lang="en-IN" dirty="0" err="1" smtClean="0"/>
              <a:t>Bilirubin</a:t>
            </a:r>
            <a:r>
              <a:rPr lang="en-IN" dirty="0" smtClean="0"/>
              <a:t> interference with </a:t>
            </a:r>
            <a:r>
              <a:rPr lang="en-IN" dirty="0" err="1" smtClean="0"/>
              <a:t>determinationof</a:t>
            </a:r>
            <a:r>
              <a:rPr lang="en-IN" dirty="0" smtClean="0"/>
              <a:t> uric acid, cholesterol, and triglycerides in commercial </a:t>
            </a:r>
            <a:r>
              <a:rPr lang="en-IN" dirty="0" err="1" smtClean="0"/>
              <a:t>peroxidase</a:t>
            </a:r>
            <a:r>
              <a:rPr lang="en-IN" dirty="0" smtClean="0"/>
              <a:t>-coupled assays, and the effect of </a:t>
            </a:r>
            <a:r>
              <a:rPr lang="en-IN" dirty="0" err="1" smtClean="0"/>
              <a:t>ferrocyanide</a:t>
            </a:r>
            <a:r>
              <a:rPr lang="en-IN" dirty="0" smtClean="0"/>
              <a:t>. </a:t>
            </a:r>
            <a:r>
              <a:rPr lang="en-IN" dirty="0" err="1" smtClean="0"/>
              <a:t>Cke</a:t>
            </a:r>
            <a:r>
              <a:rPr lang="en-IN" dirty="0" smtClean="0"/>
              <a:t> </a:t>
            </a:r>
            <a:r>
              <a:rPr lang="en-IN" dirty="0" err="1" smtClean="0"/>
              <a:t>Chem</a:t>
            </a:r>
            <a:r>
              <a:rPr lang="en-IN" dirty="0" smtClean="0"/>
              <a:t> 1986;32:518-21.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Sonntag 0, Schumann G. Evalvierung der Ektachem-singleslide Methode zur Bestimmung der Creatinin-konzentration in </a:t>
            </a:r>
            <a:r>
              <a:rPr lang="en-IN" dirty="0" smtClean="0"/>
              <a:t>Serum. Lab Med 1989;13:351-6.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smtClean="0"/>
              <a:t>Witte DL, Brown LF, </a:t>
            </a:r>
            <a:r>
              <a:rPr lang="en-IN" dirty="0" err="1" smtClean="0"/>
              <a:t>Feld</a:t>
            </a:r>
            <a:r>
              <a:rPr lang="en-IN" dirty="0" smtClean="0"/>
              <a:t> RD. Effects of </a:t>
            </a:r>
            <a:r>
              <a:rPr lang="en-IN" dirty="0" err="1" smtClean="0"/>
              <a:t>bilirubin</a:t>
            </a:r>
            <a:r>
              <a:rPr lang="en-IN" dirty="0" smtClean="0"/>
              <a:t> on detection of hydrogen peroxide by use of </a:t>
            </a:r>
            <a:r>
              <a:rPr lang="en-IN" dirty="0" err="1" smtClean="0"/>
              <a:t>peroxidase</a:t>
            </a:r>
            <a:r>
              <a:rPr lang="en-IN" dirty="0" smtClean="0"/>
              <a:t>. Cm </a:t>
            </a:r>
            <a:r>
              <a:rPr lang="en-IN" dirty="0" err="1" smtClean="0"/>
              <a:t>Chem</a:t>
            </a:r>
            <a:r>
              <a:rPr lang="en-IN" dirty="0" smtClean="0"/>
              <a:t> 1978;24:1778-82.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529</Words>
  <Application>Microsoft Office PowerPoint</Application>
  <PresentationFormat>On-screen Show (4:3)</PresentationFormat>
  <Paragraphs>70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Presentation for the  Design and Innovation Centre Designing &amp; fabricating of a novel Bilirubin interference removal device for Clinical Laboratories  </vt:lpstr>
      <vt:lpstr>The Problem</vt:lpstr>
      <vt:lpstr>What we are planning to do??</vt:lpstr>
      <vt:lpstr>Treat the sample with these two things and take readings for analytes and bilirubin for the effectiveness of the technique</vt:lpstr>
      <vt:lpstr>What are prospects of this design.</vt:lpstr>
      <vt:lpstr>Justification for the budget </vt:lpstr>
      <vt:lpstr>Justification</vt:lpstr>
      <vt:lpstr>Justification:</vt:lpstr>
      <vt:lpstr>References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for the  Design and Innovation Centre Designing &amp; fabricating of a novel Bilirubin interference removal device for Clinical Laboratories  </dc:title>
  <dc:creator>kamlesh</dc:creator>
  <cp:lastModifiedBy>kamlesh</cp:lastModifiedBy>
  <cp:revision>1</cp:revision>
  <dcterms:created xsi:type="dcterms:W3CDTF">2006-08-16T00:00:00Z</dcterms:created>
  <dcterms:modified xsi:type="dcterms:W3CDTF">2016-07-22T01:48:59Z</dcterms:modified>
</cp:coreProperties>
</file>